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75" r:id="rId3"/>
    <p:sldId id="259" r:id="rId4"/>
    <p:sldId id="260" r:id="rId5"/>
    <p:sldId id="276" r:id="rId6"/>
    <p:sldId id="257" r:id="rId7"/>
    <p:sldId id="261" r:id="rId8"/>
    <p:sldId id="272" r:id="rId9"/>
    <p:sldId id="271" r:id="rId10"/>
    <p:sldId id="262" r:id="rId11"/>
    <p:sldId id="263" r:id="rId12"/>
    <p:sldId id="269" r:id="rId13"/>
    <p:sldId id="264" r:id="rId14"/>
    <p:sldId id="267" r:id="rId15"/>
    <p:sldId id="265" r:id="rId16"/>
    <p:sldId id="266" r:id="rId17"/>
    <p:sldId id="277" r:id="rId18"/>
    <p:sldId id="270" r:id="rId19"/>
    <p:sldId id="274"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6625" autoAdjust="0"/>
  </p:normalViewPr>
  <p:slideViewPr>
    <p:cSldViewPr>
      <p:cViewPr>
        <p:scale>
          <a:sx n="60" d="100"/>
          <a:sy n="60" d="100"/>
        </p:scale>
        <p:origin x="-1632" y="-3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8485E9-75B9-43F4-8129-39479F178DF0}" type="datetimeFigureOut">
              <a:rPr lang="en-US" smtClean="0"/>
              <a:t>4/11/2012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0F6EF-10AB-4252-9F30-AF8BE65FBC90}" type="slidenum">
              <a:rPr lang="en-US" smtClean="0"/>
              <a:t>‹#›</a:t>
            </a:fld>
            <a:endParaRPr lang="en-US" dirty="0"/>
          </a:p>
        </p:txBody>
      </p:sp>
    </p:spTree>
    <p:extLst>
      <p:ext uri="{BB962C8B-B14F-4D97-AF65-F5344CB8AC3E}">
        <p14:creationId xmlns:p14="http://schemas.microsoft.com/office/powerpoint/2010/main" val="3005841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72BA4-6198-458C-816A-274EA57F5AFC}" type="datetimeFigureOut">
              <a:rPr lang="en-US" smtClean="0"/>
              <a:t>4/11/2012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7CF74-2BC4-4FA1-B567-1B4EF39B9B6E}" type="slidenum">
              <a:rPr lang="en-US" smtClean="0"/>
              <a:t>‹#›</a:t>
            </a:fld>
            <a:endParaRPr lang="en-US" dirty="0"/>
          </a:p>
        </p:txBody>
      </p:sp>
    </p:spTree>
    <p:extLst>
      <p:ext uri="{BB962C8B-B14F-4D97-AF65-F5344CB8AC3E}">
        <p14:creationId xmlns:p14="http://schemas.microsoft.com/office/powerpoint/2010/main" val="1350127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Traceability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AB7CF74-2BC4-4FA1-B567-1B4EF39B9B6E}" type="slidenum">
              <a:rPr lang="en-US" smtClean="0"/>
              <a:t>5</a:t>
            </a:fld>
            <a:endParaRPr lang="en-US" dirty="0"/>
          </a:p>
        </p:txBody>
      </p:sp>
    </p:spTree>
    <p:extLst>
      <p:ext uri="{BB962C8B-B14F-4D97-AF65-F5344CB8AC3E}">
        <p14:creationId xmlns:p14="http://schemas.microsoft.com/office/powerpoint/2010/main" val="242297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 requirements management ensure that you capture customer needs accurately </a:t>
            </a:r>
          </a:p>
          <a:p>
            <a:r>
              <a:rPr lang="en-US" dirty="0" smtClean="0"/>
              <a:t>Fully executable behavior models help you unlock elegant functionality </a:t>
            </a:r>
          </a:p>
          <a:p>
            <a:r>
              <a:rPr lang="en-US" dirty="0" smtClean="0"/>
              <a:t>Architecture development tools guide you swiftly to subsystems and components </a:t>
            </a:r>
          </a:p>
          <a:p>
            <a:r>
              <a:rPr lang="en-US" dirty="0" smtClean="0"/>
              <a:t>Validation and Verification (simulation) highlights gaps and missing functions </a:t>
            </a:r>
          </a:p>
          <a:p>
            <a:r>
              <a:rPr lang="en-US" dirty="0" smtClean="0"/>
              <a:t>Comprehensive system documentation ensures you deliver a complete solution with a clear message</a:t>
            </a:r>
          </a:p>
          <a:p>
            <a:endParaRPr lang="en-US" dirty="0" smtClean="0"/>
          </a:p>
          <a:p>
            <a:r>
              <a:rPr lang="en-US" dirty="0" smtClean="0"/>
              <a:t>Easy to use Parsers help you get information into the model quickly so you can build the solution correctly the first time. Reduce rework by verifying you’ve secured the right requirements early. </a:t>
            </a:r>
          </a:p>
          <a:p>
            <a:r>
              <a:rPr lang="en-US" dirty="0" smtClean="0"/>
              <a:t>Simple Model Construction gives new users a flexible way to visualize the interactions between requirements, functions, and components so you can always keep your focus. </a:t>
            </a:r>
          </a:p>
          <a:p>
            <a:r>
              <a:rPr lang="en-US" dirty="0" smtClean="0"/>
              <a:t>Multiple Modeling Notations help you evaluate the system through a variety of integrated graphical views: hierarchies, functional flow and enhanced functional flows, N2, IDEF0, and physical block. Change one diagram and see the update reflected on all impacted views. </a:t>
            </a:r>
          </a:p>
          <a:p>
            <a:r>
              <a:rPr lang="en-US" dirty="0" smtClean="0"/>
              <a:t>Automated Document Creation helps you generate formal documentation, including DoDAF 2.0 views, instantly from the system definition database.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AAB7CF74-2BC4-4FA1-B567-1B4EF39B9B6E}" type="slidenum">
              <a:rPr lang="en-US" smtClean="0"/>
              <a:t>7</a:t>
            </a:fld>
            <a:endParaRPr lang="en-US" dirty="0"/>
          </a:p>
        </p:txBody>
      </p:sp>
    </p:spTree>
    <p:extLst>
      <p:ext uri="{BB962C8B-B14F-4D97-AF65-F5344CB8AC3E}">
        <p14:creationId xmlns:p14="http://schemas.microsoft.com/office/powerpoint/2010/main" val="79336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EC083B-3EF5-4D80-9CAE-4D41F31502D8}" type="datetimeFigureOut">
              <a:rPr lang="en-US" smtClean="0"/>
              <a:t>4/11/2012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54138A-2611-404C-AAB0-C1238910DACB}" type="slidenum">
              <a:rPr lang="en-US" smtClean="0"/>
              <a:t>‹#›</a:t>
            </a:fld>
            <a:endParaRPr lang="en-US" dirty="0"/>
          </a:p>
        </p:txBody>
      </p:sp>
    </p:spTree>
    <p:extLst>
      <p:ext uri="{BB962C8B-B14F-4D97-AF65-F5344CB8AC3E}">
        <p14:creationId xmlns:p14="http://schemas.microsoft.com/office/powerpoint/2010/main" val="24908540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C083B-3EF5-4D80-9CAE-4D41F31502D8}" type="datetimeFigureOut">
              <a:rPr lang="en-US" smtClean="0"/>
              <a:t>4/11/2012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54138A-2611-404C-AAB0-C1238910DACB}" type="slidenum">
              <a:rPr lang="en-US" smtClean="0"/>
              <a:t>‹#›</a:t>
            </a:fld>
            <a:endParaRPr lang="en-US" dirty="0"/>
          </a:p>
        </p:txBody>
      </p:sp>
    </p:spTree>
    <p:extLst>
      <p:ext uri="{BB962C8B-B14F-4D97-AF65-F5344CB8AC3E}">
        <p14:creationId xmlns:p14="http://schemas.microsoft.com/office/powerpoint/2010/main" val="129886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C083B-3EF5-4D80-9CAE-4D41F31502D8}" type="datetimeFigureOut">
              <a:rPr lang="en-US" smtClean="0"/>
              <a:t>4/11/2012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54138A-2611-404C-AAB0-C1238910DACB}" type="slidenum">
              <a:rPr lang="en-US" smtClean="0"/>
              <a:t>‹#›</a:t>
            </a:fld>
            <a:endParaRPr lang="en-US" dirty="0"/>
          </a:p>
        </p:txBody>
      </p:sp>
    </p:spTree>
    <p:extLst>
      <p:ext uri="{BB962C8B-B14F-4D97-AF65-F5344CB8AC3E}">
        <p14:creationId xmlns:p14="http://schemas.microsoft.com/office/powerpoint/2010/main" val="1130691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Title Slides">
    <p:spTree>
      <p:nvGrpSpPr>
        <p:cNvPr id="1" name=""/>
        <p:cNvGrpSpPr/>
        <p:nvPr/>
      </p:nvGrpSpPr>
      <p:grpSpPr>
        <a:xfrm>
          <a:off x="0" y="0"/>
          <a:ext cx="0" cy="0"/>
          <a:chOff x="0" y="0"/>
          <a:chExt cx="0" cy="0"/>
        </a:xfrm>
      </p:grpSpPr>
      <p:pic>
        <p:nvPicPr>
          <p:cNvPr id="4" name="Picture 8" descr="Presentation Title slides_R1.png"/>
          <p:cNvPicPr>
            <a:picLocks noChangeAspect="1"/>
          </p:cNvPicPr>
          <p:nvPr/>
        </p:nvPicPr>
        <p:blipFill>
          <a:blip r:embed="rId2">
            <a:extLst>
              <a:ext uri="{BEBA8EAE-BF5A-486C-A8C5-ECC9F3942E4B}">
                <a14:imgProps xmlns:a14="http://schemas.microsoft.com/office/drawing/2010/main">
                  <a14:imgLayer r:embed="rId3">
                    <a14:imgEffect>
                      <a14:brightnessContrast bright="-17000" contrast="47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581672" y="882205"/>
            <a:ext cx="6943475" cy="1362075"/>
          </a:xfrm>
        </p:spPr>
        <p:txBody>
          <a:bodyPr anchor="t"/>
          <a:lstStyle>
            <a:lvl1pPr algn="l">
              <a:defRPr sz="3000" b="0" cap="small">
                <a:solidFill>
                  <a:schemeClr val="accent2"/>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790699" y="2681288"/>
            <a:ext cx="5639663" cy="914400"/>
          </a:xfrm>
        </p:spPr>
        <p:txBody>
          <a:bodyPr>
            <a:normAutofit/>
          </a:bodyPr>
          <a:lstStyle>
            <a:lvl1pPr>
              <a:buFontTx/>
              <a:buNone/>
              <a:defRPr sz="1600">
                <a:solidFill>
                  <a:schemeClr val="accent2"/>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1399828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C083B-3EF5-4D80-9CAE-4D41F31502D8}" type="datetimeFigureOut">
              <a:rPr lang="en-US" smtClean="0"/>
              <a:t>4/11/2012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54138A-2611-404C-AAB0-C1238910DACB}" type="slidenum">
              <a:rPr lang="en-US" smtClean="0"/>
              <a:t>‹#›</a:t>
            </a:fld>
            <a:endParaRPr lang="en-US" dirty="0"/>
          </a:p>
        </p:txBody>
      </p:sp>
    </p:spTree>
    <p:extLst>
      <p:ext uri="{BB962C8B-B14F-4D97-AF65-F5344CB8AC3E}">
        <p14:creationId xmlns:p14="http://schemas.microsoft.com/office/powerpoint/2010/main" val="31400571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C083B-3EF5-4D80-9CAE-4D41F31502D8}" type="datetimeFigureOut">
              <a:rPr lang="en-US" smtClean="0"/>
              <a:t>4/11/2012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54138A-2611-404C-AAB0-C1238910DACB}" type="slidenum">
              <a:rPr lang="en-US" smtClean="0"/>
              <a:t>‹#›</a:t>
            </a:fld>
            <a:endParaRPr lang="en-US" dirty="0"/>
          </a:p>
        </p:txBody>
      </p:sp>
    </p:spTree>
    <p:extLst>
      <p:ext uri="{BB962C8B-B14F-4D97-AF65-F5344CB8AC3E}">
        <p14:creationId xmlns:p14="http://schemas.microsoft.com/office/powerpoint/2010/main" val="1324527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EC083B-3EF5-4D80-9CAE-4D41F31502D8}" type="datetimeFigureOut">
              <a:rPr lang="en-US" smtClean="0"/>
              <a:t>4/11/2012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54138A-2611-404C-AAB0-C1238910DACB}" type="slidenum">
              <a:rPr lang="en-US" smtClean="0"/>
              <a:t>‹#›</a:t>
            </a:fld>
            <a:endParaRPr lang="en-US" dirty="0"/>
          </a:p>
        </p:txBody>
      </p:sp>
    </p:spTree>
    <p:extLst>
      <p:ext uri="{BB962C8B-B14F-4D97-AF65-F5344CB8AC3E}">
        <p14:creationId xmlns:p14="http://schemas.microsoft.com/office/powerpoint/2010/main" val="3302556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C083B-3EF5-4D80-9CAE-4D41F31502D8}" type="datetimeFigureOut">
              <a:rPr lang="en-US" smtClean="0"/>
              <a:t>4/11/2012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54138A-2611-404C-AAB0-C1238910DACB}" type="slidenum">
              <a:rPr lang="en-US" smtClean="0"/>
              <a:t>‹#›</a:t>
            </a:fld>
            <a:endParaRPr lang="en-US" dirty="0"/>
          </a:p>
        </p:txBody>
      </p:sp>
    </p:spTree>
    <p:extLst>
      <p:ext uri="{BB962C8B-B14F-4D97-AF65-F5344CB8AC3E}">
        <p14:creationId xmlns:p14="http://schemas.microsoft.com/office/powerpoint/2010/main" val="1870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EC083B-3EF5-4D80-9CAE-4D41F31502D8}" type="datetimeFigureOut">
              <a:rPr lang="en-US" smtClean="0"/>
              <a:t>4/11/2012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54138A-2611-404C-AAB0-C1238910DACB}" type="slidenum">
              <a:rPr lang="en-US" smtClean="0"/>
              <a:t>‹#›</a:t>
            </a:fld>
            <a:endParaRPr lang="en-US" dirty="0"/>
          </a:p>
        </p:txBody>
      </p:sp>
    </p:spTree>
    <p:extLst>
      <p:ext uri="{BB962C8B-B14F-4D97-AF65-F5344CB8AC3E}">
        <p14:creationId xmlns:p14="http://schemas.microsoft.com/office/powerpoint/2010/main" val="124716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C083B-3EF5-4D80-9CAE-4D41F31502D8}" type="datetimeFigureOut">
              <a:rPr lang="en-US" smtClean="0"/>
              <a:t>4/11/2012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54138A-2611-404C-AAB0-C1238910DACB}" type="slidenum">
              <a:rPr lang="en-US" smtClean="0"/>
              <a:t>‹#›</a:t>
            </a:fld>
            <a:endParaRPr lang="en-US" dirty="0"/>
          </a:p>
        </p:txBody>
      </p:sp>
    </p:spTree>
    <p:extLst>
      <p:ext uri="{BB962C8B-B14F-4D97-AF65-F5344CB8AC3E}">
        <p14:creationId xmlns:p14="http://schemas.microsoft.com/office/powerpoint/2010/main" val="153632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C083B-3EF5-4D80-9CAE-4D41F31502D8}" type="datetimeFigureOut">
              <a:rPr lang="en-US" smtClean="0"/>
              <a:t>4/11/2012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54138A-2611-404C-AAB0-C1238910DACB}" type="slidenum">
              <a:rPr lang="en-US" smtClean="0"/>
              <a:t>‹#›</a:t>
            </a:fld>
            <a:endParaRPr lang="en-US" dirty="0"/>
          </a:p>
        </p:txBody>
      </p:sp>
    </p:spTree>
    <p:extLst>
      <p:ext uri="{BB962C8B-B14F-4D97-AF65-F5344CB8AC3E}">
        <p14:creationId xmlns:p14="http://schemas.microsoft.com/office/powerpoint/2010/main" val="354436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C083B-3EF5-4D80-9CAE-4D41F31502D8}" type="datetimeFigureOut">
              <a:rPr lang="en-US" smtClean="0"/>
              <a:t>4/11/2012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54138A-2611-404C-AAB0-C1238910DACB}" type="slidenum">
              <a:rPr lang="en-US" smtClean="0"/>
              <a:t>‹#›</a:t>
            </a:fld>
            <a:endParaRPr lang="en-US" dirty="0"/>
          </a:p>
        </p:txBody>
      </p:sp>
    </p:spTree>
    <p:extLst>
      <p:ext uri="{BB962C8B-B14F-4D97-AF65-F5344CB8AC3E}">
        <p14:creationId xmlns:p14="http://schemas.microsoft.com/office/powerpoint/2010/main" val="380913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upload.wikimedia.org/wikipedia/commons/4/4b/OSIRIS-REx_Logo.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C083B-3EF5-4D80-9CAE-4D41F31502D8}" type="datetimeFigureOut">
              <a:rPr lang="en-US" smtClean="0"/>
              <a:t>4/11/2012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4138A-2611-404C-AAB0-C1238910DACB}" type="slidenum">
              <a:rPr lang="en-US" smtClean="0"/>
              <a:t>‹#›</a:t>
            </a:fld>
            <a:endParaRPr lang="en-US" dirty="0"/>
          </a:p>
        </p:txBody>
      </p:sp>
      <p:pic>
        <p:nvPicPr>
          <p:cNvPr id="7" name="Picture 6"/>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67105" y="6224587"/>
            <a:ext cx="63309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chier:OSIRIS-REx Logo.png">
            <a:hlinkClick r:id="rId15"/>
          </p:cNvPr>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101976" y="6212682"/>
            <a:ext cx="479424" cy="593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pacegrant.arizona.edu/gallery/var/albums/Logos/azsgc_white_lg.jpg"/>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638800" y="6220618"/>
            <a:ext cx="443546" cy="5857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pacegrant.arizona.edu/gallery/var/albums/Logos/nic_web300x250ppi.png"/>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696200" y="6228555"/>
            <a:ext cx="737554" cy="52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6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gladysa@email.arizona.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bwMode="auto">
          <a:xfrm>
            <a:off x="1514186" y="152400"/>
            <a:ext cx="7401214" cy="2275418"/>
          </a:xfrm>
          <a:effectLst>
            <a:outerShdw dist="38099" dir="2700000" algn="ctr" rotWithShape="0">
              <a:srgbClr val="000000">
                <a:alpha val="75000"/>
              </a:srgbClr>
            </a:outerShdw>
          </a:effectLst>
        </p:spPr>
        <p:txBody>
          <a:bodyPr wrap="square" numCol="1" anchorCtr="0" compatLnSpc="1">
            <a:prstTxWarp prst="textNoShape">
              <a:avLst/>
            </a:prstTxWarp>
            <a:noAutofit/>
          </a:bodyPr>
          <a:lstStyle/>
          <a:p>
            <a:pPr algn="ctr">
              <a:lnSpc>
                <a:spcPct val="150000"/>
              </a:lnSpc>
              <a:defRPr/>
            </a:pPr>
            <a:r>
              <a:rPr lang="en-US" sz="2400" b="1" dirty="0" smtClean="0">
                <a:solidFill>
                  <a:schemeClr val="bg1"/>
                </a:solidFill>
                <a:latin typeface="Arial" pitchFamily="34" charset="0"/>
                <a:cs typeface="Arial" pitchFamily="34" charset="0"/>
              </a:rPr>
              <a:t>UTILIZING MODEL-BASED SYSTEMS ENGINEERING TO MODEL DATA PROCESSING IN NASA SPACE MISSIONS</a:t>
            </a:r>
            <a:r>
              <a:rPr lang="en-US" sz="2000" dirty="0" smtClean="0"/>
              <a:t/>
            </a:r>
            <a:br>
              <a:rPr lang="en-US" sz="2000" dirty="0" smtClean="0"/>
            </a:br>
            <a:endParaRPr lang="en-US" sz="2000" cap="none" dirty="0">
              <a:solidFill>
                <a:schemeClr val="bg1"/>
              </a:solidFill>
              <a:latin typeface="Times New Roman" pitchFamily="18" charset="0"/>
              <a:ea typeface="ヒラギノ角ゴ Pro W3" pitchFamily="-109" charset="-128"/>
              <a:cs typeface="Times New Roman" pitchFamily="18" charset="0"/>
            </a:endParaRPr>
          </a:p>
        </p:txBody>
      </p:sp>
      <p:sp>
        <p:nvSpPr>
          <p:cNvPr id="10243" name="Rectangle 3"/>
          <p:cNvSpPr>
            <a:spLocks noGrp="1" noChangeArrowheads="1"/>
          </p:cNvSpPr>
          <p:nvPr>
            <p:ph type="body" sz="quarter" idx="10"/>
          </p:nvPr>
        </p:nvSpPr>
        <p:spPr>
          <a:xfrm>
            <a:off x="1447800" y="3505200"/>
            <a:ext cx="4800600" cy="2590800"/>
          </a:xfrm>
        </p:spPr>
        <p:txBody>
          <a:bodyPr>
            <a:noAutofit/>
          </a:bodyPr>
          <a:lstStyle/>
          <a:p>
            <a:pPr eaLnBrk="1" hangingPunct="1"/>
            <a:r>
              <a:rPr lang="en-US" sz="2000" b="1" dirty="0" smtClean="0">
                <a:solidFill>
                  <a:schemeClr val="bg1"/>
                </a:solidFill>
                <a:latin typeface="Arial" pitchFamily="34" charset="0"/>
                <a:ea typeface="ヒラギノ角ゴ Pro W3" charset="-128"/>
                <a:cs typeface="Arial" pitchFamily="34" charset="0"/>
              </a:rPr>
              <a:t>Gladys C. Amaya, UA Department of Systems and Industrial Engineering</a:t>
            </a:r>
          </a:p>
          <a:p>
            <a:pPr eaLnBrk="1" hangingPunct="1"/>
            <a:endParaRPr lang="en-US" sz="2000" b="1" dirty="0" smtClean="0">
              <a:solidFill>
                <a:schemeClr val="bg1"/>
              </a:solidFill>
              <a:latin typeface="Arial" pitchFamily="34" charset="0"/>
              <a:ea typeface="ヒラギノ角ゴ Pro W3" charset="-128"/>
              <a:cs typeface="Arial" pitchFamily="34" charset="0"/>
            </a:endParaRPr>
          </a:p>
          <a:p>
            <a:pPr eaLnBrk="1" hangingPunct="1"/>
            <a:r>
              <a:rPr lang="en-US" sz="2000" b="1" dirty="0" smtClean="0">
                <a:solidFill>
                  <a:schemeClr val="bg1"/>
                </a:solidFill>
                <a:latin typeface="Arial" pitchFamily="34" charset="0"/>
                <a:ea typeface="ヒラギノ角ゴ Pro W3" charset="-128"/>
                <a:cs typeface="Arial" pitchFamily="34" charset="0"/>
              </a:rPr>
              <a:t>Mentor:  Dr. Roberto Furfaro, SPOC Systems Engineer, UA Department of Systems and Industrial Engineering</a:t>
            </a:r>
          </a:p>
        </p:txBody>
      </p:sp>
      <p:sp>
        <p:nvSpPr>
          <p:cNvPr id="3" name="TextBox 2"/>
          <p:cNvSpPr txBox="1"/>
          <p:nvPr/>
        </p:nvSpPr>
        <p:spPr>
          <a:xfrm>
            <a:off x="1600200" y="2187714"/>
            <a:ext cx="7162800" cy="1015663"/>
          </a:xfrm>
          <a:prstGeom prst="rect">
            <a:avLst/>
          </a:prstGeom>
          <a:noFill/>
        </p:spPr>
        <p:txBody>
          <a:bodyPr wrap="square" rtlCol="0">
            <a:spAutoFit/>
          </a:bodyPr>
          <a:lstStyle/>
          <a:p>
            <a:pPr algn="ctr"/>
            <a:r>
              <a:rPr lang="en-US" sz="2000" b="1" dirty="0" smtClean="0">
                <a:solidFill>
                  <a:schemeClr val="bg1"/>
                </a:solidFill>
                <a:latin typeface="Arial" pitchFamily="34" charset="0"/>
                <a:ea typeface="ヒラギノ角ゴ Pro W3" pitchFamily="-109" charset="-128"/>
                <a:cs typeface="Arial" pitchFamily="34" charset="0"/>
              </a:rPr>
              <a:t>21</a:t>
            </a:r>
            <a:r>
              <a:rPr lang="en-US" sz="2000" b="1" baseline="30000" dirty="0" smtClean="0">
                <a:solidFill>
                  <a:schemeClr val="bg1"/>
                </a:solidFill>
                <a:latin typeface="Arial" pitchFamily="34" charset="0"/>
                <a:ea typeface="ヒラギノ角ゴ Pro W3" pitchFamily="-109" charset="-128"/>
                <a:cs typeface="Arial" pitchFamily="34" charset="0"/>
              </a:rPr>
              <a:t>st</a:t>
            </a:r>
            <a:r>
              <a:rPr lang="en-US" sz="2000" b="1" dirty="0" smtClean="0">
                <a:solidFill>
                  <a:schemeClr val="bg1"/>
                </a:solidFill>
                <a:latin typeface="Arial" pitchFamily="34" charset="0"/>
                <a:ea typeface="ヒラギノ角ゴ Pro W3" pitchFamily="-109" charset="-128"/>
                <a:cs typeface="Arial" pitchFamily="34" charset="0"/>
              </a:rPr>
              <a:t> Annual Arizona Space Grant Consortium Symposium</a:t>
            </a:r>
          </a:p>
          <a:p>
            <a:pPr algn="ctr"/>
            <a:r>
              <a:rPr lang="en-US" sz="2000" b="1" dirty="0" smtClean="0">
                <a:solidFill>
                  <a:schemeClr val="bg1"/>
                </a:solidFill>
                <a:latin typeface="Arial" pitchFamily="34" charset="0"/>
                <a:ea typeface="ヒラギノ角ゴ Pro W3" pitchFamily="-109" charset="-128"/>
                <a:cs typeface="Arial" pitchFamily="34" charset="0"/>
              </a:rPr>
              <a:t>The University of Arizona, Tucson, AZ</a:t>
            </a:r>
          </a:p>
          <a:p>
            <a:pPr algn="ctr"/>
            <a:r>
              <a:rPr lang="en-US" sz="2000" b="1" dirty="0" smtClean="0">
                <a:solidFill>
                  <a:schemeClr val="bg1"/>
                </a:solidFill>
                <a:latin typeface="Arial" pitchFamily="34" charset="0"/>
                <a:ea typeface="ヒラギノ角ゴ Pro W3" pitchFamily="-109" charset="-128"/>
                <a:cs typeface="Arial" pitchFamily="34" charset="0"/>
              </a:rPr>
              <a:t>April </a:t>
            </a:r>
            <a:r>
              <a:rPr lang="en-US" sz="2000" b="1" dirty="0">
                <a:solidFill>
                  <a:schemeClr val="bg1"/>
                </a:solidFill>
                <a:latin typeface="Arial" pitchFamily="34" charset="0"/>
                <a:ea typeface="ヒラギノ角ゴ Pro W3" pitchFamily="-109" charset="-128"/>
                <a:cs typeface="Arial" pitchFamily="34" charset="0"/>
              </a:rPr>
              <a:t>21, 2012</a:t>
            </a:r>
            <a:endParaRPr lang="en-US" sz="2000" b="1" dirty="0">
              <a:solidFill>
                <a:schemeClr val="bg1"/>
              </a:solidFill>
              <a:latin typeface="Arial" pitchFamily="34" charset="0"/>
              <a:ea typeface="ヒラギノ角ゴ Pro W3" charset="-128"/>
              <a:cs typeface="Arial" pitchFamily="34" charset="0"/>
            </a:endParaRPr>
          </a:p>
        </p:txBody>
      </p:sp>
    </p:spTree>
    <p:extLst>
      <p:ext uri="{BB962C8B-B14F-4D97-AF65-F5344CB8AC3E}">
        <p14:creationId xmlns:p14="http://schemas.microsoft.com/office/powerpoint/2010/main" val="522371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197"/>
            <a:ext cx="6226266" cy="472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Arrow Connector 81"/>
          <p:cNvCxnSpPr/>
          <p:nvPr/>
        </p:nvCxnSpPr>
        <p:spPr>
          <a:xfrm>
            <a:off x="685800" y="3581400"/>
            <a:ext cx="1066800" cy="0"/>
          </a:xfrm>
          <a:prstGeom prst="straightConnector1">
            <a:avLst/>
          </a:prstGeom>
          <a:ln w="31750" cmpd="sng">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2895600" y="3649470"/>
            <a:ext cx="533400" cy="813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4724400" y="4190998"/>
            <a:ext cx="0" cy="457202"/>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781800" y="5029200"/>
            <a:ext cx="1219200"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7620000" y="3657600"/>
            <a:ext cx="1142998"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696200" y="2581870"/>
            <a:ext cx="1371600" cy="923330"/>
          </a:xfrm>
          <a:prstGeom prst="rect">
            <a:avLst/>
          </a:prstGeom>
          <a:solidFill>
            <a:schemeClr val="tx1"/>
          </a:solidFill>
          <a:ln>
            <a:solidFill>
              <a:schemeClr val="bg1"/>
            </a:solidFill>
          </a:ln>
        </p:spPr>
        <p:txBody>
          <a:bodyPr wrap="square" rtlCol="0">
            <a:spAutoFit/>
          </a:bodyPr>
          <a:lstStyle/>
          <a:p>
            <a:pPr algn="ctr"/>
            <a:r>
              <a:rPr lang="en-US" dirty="0" smtClean="0">
                <a:solidFill>
                  <a:schemeClr val="bg1"/>
                </a:solidFill>
              </a:rPr>
              <a:t>Sample Analysis Data</a:t>
            </a:r>
          </a:p>
        </p:txBody>
      </p:sp>
      <p:sp>
        <p:nvSpPr>
          <p:cNvPr id="91" name="TextBox 90"/>
          <p:cNvSpPr txBox="1"/>
          <p:nvPr/>
        </p:nvSpPr>
        <p:spPr>
          <a:xfrm>
            <a:off x="6858000" y="4230469"/>
            <a:ext cx="1600200" cy="646331"/>
          </a:xfrm>
          <a:prstGeom prst="rect">
            <a:avLst/>
          </a:prstGeom>
          <a:solidFill>
            <a:schemeClr val="tx1"/>
          </a:solidFill>
          <a:ln>
            <a:solidFill>
              <a:schemeClr val="bg1"/>
            </a:solidFill>
          </a:ln>
        </p:spPr>
        <p:txBody>
          <a:bodyPr wrap="square" rtlCol="0">
            <a:spAutoFit/>
          </a:bodyPr>
          <a:lstStyle/>
          <a:p>
            <a:pPr algn="ctr"/>
            <a:r>
              <a:rPr lang="en-US" dirty="0" smtClean="0">
                <a:solidFill>
                  <a:schemeClr val="bg1"/>
                </a:solidFill>
              </a:rPr>
              <a:t>Science Data Products</a:t>
            </a:r>
            <a:endParaRPr lang="en-US" dirty="0">
              <a:solidFill>
                <a:schemeClr val="bg1"/>
              </a:solidFill>
            </a:endParaRPr>
          </a:p>
        </p:txBody>
      </p:sp>
      <p:sp>
        <p:nvSpPr>
          <p:cNvPr id="92" name="TextBox 91"/>
          <p:cNvSpPr txBox="1"/>
          <p:nvPr/>
        </p:nvSpPr>
        <p:spPr>
          <a:xfrm>
            <a:off x="152400" y="2438400"/>
            <a:ext cx="1676400" cy="646331"/>
          </a:xfrm>
          <a:prstGeom prst="rect">
            <a:avLst/>
          </a:prstGeom>
          <a:solidFill>
            <a:schemeClr val="tx1"/>
          </a:solidFill>
          <a:ln>
            <a:solidFill>
              <a:schemeClr val="bg1"/>
            </a:solidFill>
          </a:ln>
        </p:spPr>
        <p:txBody>
          <a:bodyPr wrap="square" rtlCol="0">
            <a:spAutoFit/>
          </a:bodyPr>
          <a:lstStyle/>
          <a:p>
            <a:pPr algn="ctr"/>
            <a:r>
              <a:rPr lang="en-US" dirty="0" smtClean="0">
                <a:solidFill>
                  <a:schemeClr val="bg1"/>
                </a:solidFill>
              </a:rPr>
              <a:t>Instrument Telemetry</a:t>
            </a:r>
            <a:endParaRPr lang="en-US" dirty="0">
              <a:solidFill>
                <a:schemeClr val="bg1"/>
              </a:solidFill>
            </a:endParaRPr>
          </a:p>
        </p:txBody>
      </p:sp>
      <p:cxnSp>
        <p:nvCxnSpPr>
          <p:cNvPr id="97" name="Straight Arrow Connector 96"/>
          <p:cNvCxnSpPr/>
          <p:nvPr/>
        </p:nvCxnSpPr>
        <p:spPr>
          <a:xfrm flipV="1">
            <a:off x="6096000" y="3725670"/>
            <a:ext cx="381000" cy="813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3810000" y="4114800"/>
            <a:ext cx="0" cy="53340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791200" y="4114800"/>
            <a:ext cx="0" cy="53340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713333" y="2819398"/>
            <a:ext cx="11067" cy="381002"/>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381000" y="152400"/>
            <a:ext cx="8229600" cy="9710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Arial" pitchFamily="34" charset="0"/>
                <a:cs typeface="Arial" pitchFamily="34" charset="0"/>
              </a:rPr>
              <a:t>SPOC Structure</a:t>
            </a:r>
            <a:endParaRPr lang="en-US" dirty="0">
              <a:latin typeface="Arial" pitchFamily="34" charset="0"/>
              <a:cs typeface="Arial" pitchFamily="34" charset="0"/>
            </a:endParaRPr>
          </a:p>
        </p:txBody>
      </p:sp>
    </p:spTree>
    <p:extLst>
      <p:ext uri="{BB962C8B-B14F-4D97-AF65-F5344CB8AC3E}">
        <p14:creationId xmlns:p14="http://schemas.microsoft.com/office/powerpoint/2010/main" val="2283980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pPr algn="l"/>
            <a:r>
              <a:rPr lang="en-US" dirty="0" smtClean="0"/>
              <a:t>Physical-Block</a:t>
            </a:r>
            <a:r>
              <a:rPr lang="en-US" sz="4800" dirty="0" smtClean="0"/>
              <a:t> Diagram</a:t>
            </a:r>
            <a:endParaRPr lang="en-US" sz="4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49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71447" y="2286000"/>
            <a:ext cx="1600200" cy="646331"/>
          </a:xfrm>
          <a:prstGeom prst="rect">
            <a:avLst/>
          </a:prstGeom>
          <a:solidFill>
            <a:schemeClr val="bg1"/>
          </a:solidFill>
          <a:ln>
            <a:solidFill>
              <a:schemeClr val="tx1"/>
            </a:solidFill>
          </a:ln>
        </p:spPr>
        <p:txBody>
          <a:bodyPr wrap="square" rtlCol="0">
            <a:spAutoFit/>
          </a:bodyPr>
          <a:lstStyle/>
          <a:p>
            <a:pPr algn="ctr"/>
            <a:r>
              <a:rPr lang="en-US" dirty="0" smtClean="0"/>
              <a:t>Science Data Products</a:t>
            </a:r>
            <a:endParaRPr lang="en-US" dirty="0"/>
          </a:p>
        </p:txBody>
      </p:sp>
      <p:cxnSp>
        <p:nvCxnSpPr>
          <p:cNvPr id="5" name="Straight Arrow Connector 4"/>
          <p:cNvCxnSpPr/>
          <p:nvPr/>
        </p:nvCxnSpPr>
        <p:spPr>
          <a:xfrm flipH="1">
            <a:off x="7315200" y="2984585"/>
            <a:ext cx="152400" cy="5968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62800" y="4840069"/>
            <a:ext cx="1600200" cy="646331"/>
          </a:xfrm>
          <a:prstGeom prst="rect">
            <a:avLst/>
          </a:prstGeom>
          <a:solidFill>
            <a:schemeClr val="bg1"/>
          </a:solidFill>
          <a:ln>
            <a:solidFill>
              <a:schemeClr val="tx1"/>
            </a:solidFill>
          </a:ln>
        </p:spPr>
        <p:txBody>
          <a:bodyPr wrap="square" rtlCol="0">
            <a:spAutoFit/>
          </a:bodyPr>
          <a:lstStyle/>
          <a:p>
            <a:pPr algn="ctr"/>
            <a:r>
              <a:rPr lang="en-US" dirty="0" smtClean="0"/>
              <a:t>Science Data Products</a:t>
            </a:r>
            <a:endParaRPr lang="en-US" dirty="0"/>
          </a:p>
        </p:txBody>
      </p:sp>
      <p:cxnSp>
        <p:nvCxnSpPr>
          <p:cNvPr id="9" name="Straight Arrow Connector 8"/>
          <p:cNvCxnSpPr/>
          <p:nvPr/>
        </p:nvCxnSpPr>
        <p:spPr>
          <a:xfrm flipH="1" flipV="1">
            <a:off x="7315200" y="4191001"/>
            <a:ext cx="430306" cy="55581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685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a:bodyPr>
          <a:lstStyle/>
          <a:p>
            <a:pPr algn="l"/>
            <a:r>
              <a:rPr lang="en-US" dirty="0" smtClean="0"/>
              <a:t>Physical-Block</a:t>
            </a:r>
            <a:r>
              <a:rPr lang="en-US" sz="4800" dirty="0" smtClean="0"/>
              <a:t> Diagram - Nodes</a:t>
            </a:r>
            <a:endParaRPr lang="en-US" sz="4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8028"/>
            <a:ext cx="9144000" cy="449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95400"/>
            <a:ext cx="5129976" cy="2590800"/>
          </a:xfrm>
          <a:prstGeom prst="rect">
            <a:avLst/>
          </a:prstGeom>
          <a:noFill/>
          <a:ln w="4445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H="1">
            <a:off x="7696200" y="2438400"/>
            <a:ext cx="762000" cy="838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81200" y="1866900"/>
            <a:ext cx="1143000" cy="5715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851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981" y="76200"/>
            <a:ext cx="4956019"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2971800"/>
            <a:ext cx="3425981" cy="830997"/>
          </a:xfrm>
          <a:prstGeom prst="rect">
            <a:avLst/>
          </a:prstGeom>
          <a:noFill/>
        </p:spPr>
        <p:txBody>
          <a:bodyPr wrap="square" rtlCol="0">
            <a:spAutoFit/>
          </a:bodyPr>
          <a:lstStyle/>
          <a:p>
            <a:pPr algn="ctr"/>
            <a:r>
              <a:rPr lang="en-US" sz="2400" b="1" dirty="0" smtClean="0">
                <a:latin typeface="Arial" pitchFamily="34" charset="0"/>
                <a:cs typeface="Arial" pitchFamily="34" charset="0"/>
              </a:rPr>
              <a:t>Flow Internal Block Diagram</a:t>
            </a:r>
            <a:endParaRPr lang="en-US" sz="2400" b="1" dirty="0">
              <a:latin typeface="Arial" pitchFamily="34" charset="0"/>
              <a:cs typeface="Arial" pitchFamily="34" charset="0"/>
            </a:endParaRPr>
          </a:p>
        </p:txBody>
      </p:sp>
      <p:sp>
        <p:nvSpPr>
          <p:cNvPr id="6" name="TextBox 5"/>
          <p:cNvSpPr txBox="1"/>
          <p:nvPr/>
        </p:nvSpPr>
        <p:spPr>
          <a:xfrm>
            <a:off x="307819" y="5715000"/>
            <a:ext cx="3654581" cy="461665"/>
          </a:xfrm>
          <a:prstGeom prst="rect">
            <a:avLst/>
          </a:prstGeom>
          <a:noFill/>
        </p:spPr>
        <p:txBody>
          <a:bodyPr wrap="square" rtlCol="0">
            <a:spAutoFit/>
          </a:bodyPr>
          <a:lstStyle/>
          <a:p>
            <a:r>
              <a:rPr lang="en-US" sz="1200" dirty="0" smtClean="0"/>
              <a:t>Reference: http</a:t>
            </a:r>
            <a:r>
              <a:rPr lang="en-US" sz="1200" dirty="0"/>
              <a:t>://</a:t>
            </a:r>
            <a:r>
              <a:rPr lang="en-US" sz="1200" dirty="0" smtClean="0"/>
              <a:t>www.vitechcorp.com/products/core.shtml</a:t>
            </a:r>
            <a:endParaRPr lang="en-US" sz="1200" dirty="0"/>
          </a:p>
        </p:txBody>
      </p:sp>
    </p:spTree>
    <p:extLst>
      <p:ext uri="{BB962C8B-B14F-4D97-AF65-F5344CB8AC3E}">
        <p14:creationId xmlns:p14="http://schemas.microsoft.com/office/powerpoint/2010/main" val="895998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143000"/>
          </a:xfrm>
        </p:spPr>
        <p:txBody>
          <a:bodyPr>
            <a:normAutofit/>
          </a:bodyPr>
          <a:lstStyle/>
          <a:p>
            <a:pPr algn="l"/>
            <a:r>
              <a:rPr lang="en-US" dirty="0" smtClean="0">
                <a:latin typeface="Arial" pitchFamily="34" charset="0"/>
                <a:cs typeface="Arial" pitchFamily="34" charset="0"/>
              </a:rPr>
              <a:t>Requirements Hierarchy</a:t>
            </a:r>
            <a:endParaRPr lang="en-US"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a:stretch>
            <a:fillRect/>
          </a:stretch>
        </p:blipFill>
        <p:spPr bwMode="auto">
          <a:xfrm>
            <a:off x="1905000" y="13716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5791200"/>
            <a:ext cx="4114800" cy="276999"/>
          </a:xfrm>
          <a:prstGeom prst="rect">
            <a:avLst/>
          </a:prstGeom>
          <a:noFill/>
        </p:spPr>
        <p:txBody>
          <a:bodyPr wrap="square" rtlCol="0">
            <a:spAutoFit/>
          </a:bodyPr>
          <a:lstStyle/>
          <a:p>
            <a:r>
              <a:rPr lang="en-US" sz="1200" dirty="0" smtClean="0"/>
              <a:t>Reference: http</a:t>
            </a:r>
            <a:r>
              <a:rPr lang="en-US" sz="1200" dirty="0"/>
              <a:t>://</a:t>
            </a:r>
            <a:r>
              <a:rPr lang="en-US" sz="1200" dirty="0" smtClean="0"/>
              <a:t>www.vitechcorp.com/products/core.shtml</a:t>
            </a:r>
            <a:endParaRPr lang="en-US" sz="1200" dirty="0"/>
          </a:p>
        </p:txBody>
      </p:sp>
    </p:spTree>
    <p:extLst>
      <p:ext uri="{BB962C8B-B14F-4D97-AF65-F5344CB8AC3E}">
        <p14:creationId xmlns:p14="http://schemas.microsoft.com/office/powerpoint/2010/main" val="3064659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220200" cy="792162"/>
          </a:xfrm>
        </p:spPr>
        <p:txBody>
          <a:bodyPr>
            <a:noAutofit/>
          </a:bodyPr>
          <a:lstStyle/>
          <a:p>
            <a:pPr algn="l"/>
            <a:r>
              <a:rPr lang="en-US" sz="4000" dirty="0" smtClean="0">
                <a:latin typeface="Arial" pitchFamily="34" charset="0"/>
                <a:cs typeface="Arial" pitchFamily="34" charset="0"/>
              </a:rPr>
              <a:t>Integrated Requirements Management</a:t>
            </a:r>
            <a:endParaRPr lang="en-US" sz="4000" dirty="0">
              <a:latin typeface="Arial" pitchFamily="34" charset="0"/>
              <a:cs typeface="Arial" pitchFamily="34"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49" y="838200"/>
            <a:ext cx="8548251" cy="497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5895201"/>
            <a:ext cx="6324600" cy="276999"/>
          </a:xfrm>
          <a:prstGeom prst="rect">
            <a:avLst/>
          </a:prstGeom>
          <a:noFill/>
        </p:spPr>
        <p:txBody>
          <a:bodyPr wrap="square" rtlCol="0">
            <a:spAutoFit/>
          </a:bodyPr>
          <a:lstStyle/>
          <a:p>
            <a:r>
              <a:rPr lang="en-US" sz="1200" dirty="0" smtClean="0"/>
              <a:t>Reference: http</a:t>
            </a:r>
            <a:r>
              <a:rPr lang="en-US" sz="1200" dirty="0"/>
              <a:t>://www.vitechcorp.com/products/core.shtml</a:t>
            </a:r>
          </a:p>
        </p:txBody>
      </p:sp>
    </p:spTree>
    <p:extLst>
      <p:ext uri="{BB962C8B-B14F-4D97-AF65-F5344CB8AC3E}">
        <p14:creationId xmlns:p14="http://schemas.microsoft.com/office/powerpoint/2010/main" val="2522700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pPr algn="l"/>
            <a:r>
              <a:rPr lang="en-US" dirty="0" smtClean="0">
                <a:latin typeface="Arial" pitchFamily="34" charset="0"/>
                <a:cs typeface="Arial" pitchFamily="34" charset="0"/>
              </a:rPr>
              <a:t>Migrating Requirements</a:t>
            </a:r>
            <a:endParaRPr lang="en-US" dirty="0">
              <a:latin typeface="Arial" pitchFamily="34" charset="0"/>
              <a:cs typeface="Arial" pitchFamily="34" charset="0"/>
            </a:endParaRPr>
          </a:p>
        </p:txBody>
      </p:sp>
      <p:sp>
        <p:nvSpPr>
          <p:cNvPr id="3" name="Content Placeholder 2"/>
          <p:cNvSpPr>
            <a:spLocks noGrp="1"/>
          </p:cNvSpPr>
          <p:nvPr>
            <p:ph idx="1"/>
          </p:nvPr>
        </p:nvSpPr>
        <p:spPr>
          <a:xfrm>
            <a:off x="76200" y="1295400"/>
            <a:ext cx="4163897" cy="3048000"/>
          </a:xfrm>
        </p:spPr>
        <p:txBody>
          <a:bodyPr>
            <a:normAutofit/>
          </a:bodyPr>
          <a:lstStyle/>
          <a:p>
            <a:r>
              <a:rPr lang="en-US" dirty="0">
                <a:latin typeface="Arial" pitchFamily="34" charset="0"/>
                <a:cs typeface="Arial" pitchFamily="34" charset="0"/>
              </a:rPr>
              <a:t>R</a:t>
            </a:r>
            <a:r>
              <a:rPr lang="en-US" dirty="0" smtClean="0">
                <a:latin typeface="Arial" pitchFamily="34" charset="0"/>
                <a:cs typeface="Arial" pitchFamily="34" charset="0"/>
              </a:rPr>
              <a:t>equirements and links exported </a:t>
            </a:r>
            <a:r>
              <a:rPr lang="en-US" dirty="0">
                <a:latin typeface="Arial" pitchFamily="34" charset="0"/>
                <a:cs typeface="Arial" pitchFamily="34" charset="0"/>
              </a:rPr>
              <a:t>to DOORS using CSV (excel) files</a:t>
            </a:r>
          </a:p>
          <a:p>
            <a:pPr marL="0" indent="0">
              <a:buNone/>
            </a:pPr>
            <a:endParaRPr lang="en-US" dirty="0">
              <a:latin typeface="Arial" pitchFamily="34" charset="0"/>
              <a:cs typeface="Arial" pitchFamily="34"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142894"/>
            <a:ext cx="4737496" cy="2657705"/>
          </a:xfrm>
          <a:prstGeom prst="rect">
            <a:avLst/>
          </a:prstGeom>
        </p:spPr>
      </p:pic>
      <p:pic>
        <p:nvPicPr>
          <p:cNvPr id="5122" name="Picture 2" descr="https://jazz.net/projects/images/logos/rdoors-1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029200"/>
            <a:ext cx="1828800" cy="13568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eachertechblog.com/wp-content/uploads/2009/03/excel_ic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5105400"/>
            <a:ext cx="838200" cy="838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5257800" y="5486400"/>
            <a:ext cx="2514600" cy="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5040868"/>
            <a:ext cx="2133600" cy="369332"/>
          </a:xfrm>
          <a:prstGeom prst="rect">
            <a:avLst/>
          </a:prstGeom>
          <a:noFill/>
        </p:spPr>
        <p:txBody>
          <a:bodyPr wrap="square" rtlCol="0">
            <a:spAutoFit/>
          </a:bodyPr>
          <a:lstStyle/>
          <a:p>
            <a:pPr algn="ctr"/>
            <a:r>
              <a:rPr lang="en-US" b="1" dirty="0" smtClean="0"/>
              <a:t>Requirements</a:t>
            </a:r>
            <a:endParaRPr lang="en-US" b="1"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033494"/>
            <a:ext cx="1049792" cy="9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a:off x="1600200" y="5562600"/>
            <a:ext cx="2362200" cy="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00200" y="5117068"/>
            <a:ext cx="2133600" cy="369332"/>
          </a:xfrm>
          <a:prstGeom prst="rect">
            <a:avLst/>
          </a:prstGeom>
          <a:noFill/>
        </p:spPr>
        <p:txBody>
          <a:bodyPr wrap="square" rtlCol="0">
            <a:spAutoFit/>
          </a:bodyPr>
          <a:lstStyle/>
          <a:p>
            <a:pPr algn="ctr"/>
            <a:r>
              <a:rPr lang="en-US" b="1" dirty="0" smtClean="0"/>
              <a:t>Requirements</a:t>
            </a:r>
            <a:endParaRPr lang="en-US" b="1" dirty="0"/>
          </a:p>
        </p:txBody>
      </p:sp>
      <p:pic>
        <p:nvPicPr>
          <p:cNvPr id="5127" name="Picture 7" descr="http://www.proya.net/Portals/0/Telelogic/images/Video_Preview_DOOR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1825" y="762000"/>
            <a:ext cx="1704975"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12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pPr algn="l"/>
            <a:r>
              <a:rPr lang="en-US" dirty="0" smtClean="0">
                <a:latin typeface="Arial" pitchFamily="34" charset="0"/>
                <a:cs typeface="Arial" pitchFamily="34" charset="0"/>
              </a:rPr>
              <a:t>Benefits of MBSE at the SPOC</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R</a:t>
            </a:r>
            <a:r>
              <a:rPr lang="en-US" dirty="0" smtClean="0">
                <a:latin typeface="Arial" pitchFamily="34" charset="0"/>
                <a:cs typeface="Arial" pitchFamily="34" charset="0"/>
              </a:rPr>
              <a:t>apid </a:t>
            </a:r>
            <a:r>
              <a:rPr lang="en-US" dirty="0">
                <a:latin typeface="Arial" pitchFamily="34" charset="0"/>
                <a:cs typeface="Arial" pitchFamily="34" charset="0"/>
              </a:rPr>
              <a:t>retrieval of mission information for validation and verification </a:t>
            </a:r>
            <a:r>
              <a:rPr lang="en-US" dirty="0" smtClean="0">
                <a:latin typeface="Arial" pitchFamily="34" charset="0"/>
                <a:cs typeface="Arial" pitchFamily="34" charset="0"/>
              </a:rPr>
              <a:t>purposes</a:t>
            </a:r>
            <a:endParaRPr lang="en-US" dirty="0">
              <a:latin typeface="Arial" pitchFamily="34" charset="0"/>
              <a:cs typeface="Arial" pitchFamily="34" charset="0"/>
            </a:endParaRPr>
          </a:p>
          <a:p>
            <a:r>
              <a:rPr lang="en-US" dirty="0" smtClean="0">
                <a:latin typeface="Arial" pitchFamily="34" charset="0"/>
                <a:cs typeface="Arial" pitchFamily="34" charset="0"/>
              </a:rPr>
              <a:t>Traceability  </a:t>
            </a:r>
          </a:p>
          <a:p>
            <a:r>
              <a:rPr lang="en-US" dirty="0">
                <a:latin typeface="Arial" pitchFamily="34" charset="0"/>
                <a:cs typeface="Arial" pitchFamily="34" charset="0"/>
              </a:rPr>
              <a:t>C</a:t>
            </a:r>
            <a:r>
              <a:rPr lang="en-US" dirty="0" smtClean="0">
                <a:latin typeface="Arial" pitchFamily="34" charset="0"/>
                <a:cs typeface="Arial" pitchFamily="34" charset="0"/>
              </a:rPr>
              <a:t>onsistency </a:t>
            </a:r>
            <a:r>
              <a:rPr lang="en-US">
                <a:latin typeface="Arial" pitchFamily="34" charset="0"/>
                <a:cs typeface="Arial" pitchFamily="34" charset="0"/>
              </a:rPr>
              <a:t>of </a:t>
            </a:r>
            <a:r>
              <a:rPr lang="en-US" smtClean="0">
                <a:latin typeface="Arial" pitchFamily="34" charset="0"/>
                <a:cs typeface="Arial" pitchFamily="34" charset="0"/>
              </a:rPr>
              <a:t>processes </a:t>
            </a:r>
            <a:r>
              <a:rPr lang="en-US" dirty="0">
                <a:latin typeface="Arial" pitchFamily="34" charset="0"/>
                <a:cs typeface="Arial" pitchFamily="34" charset="0"/>
              </a:rPr>
              <a:t>and activities </a:t>
            </a:r>
            <a:r>
              <a:rPr lang="en-US" dirty="0" smtClean="0">
                <a:latin typeface="Arial" pitchFamily="34" charset="0"/>
                <a:cs typeface="Arial" pitchFamily="34" charset="0"/>
              </a:rPr>
              <a:t>with </a:t>
            </a:r>
            <a:r>
              <a:rPr lang="en-US" dirty="0">
                <a:latin typeface="Arial" pitchFamily="34" charset="0"/>
                <a:cs typeface="Arial" pitchFamily="34" charset="0"/>
              </a:rPr>
              <a:t>the established mission </a:t>
            </a:r>
            <a:r>
              <a:rPr lang="en-US" dirty="0" smtClean="0">
                <a:latin typeface="Arial" pitchFamily="34" charset="0"/>
                <a:cs typeface="Arial" pitchFamily="34" charset="0"/>
              </a:rPr>
              <a:t>requirements</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106875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rial" pitchFamily="34" charset="0"/>
                <a:cs typeface="Arial" pitchFamily="34" charset="0"/>
              </a:rPr>
              <a:t>Aspirations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Continue learning more about CORE</a:t>
            </a:r>
          </a:p>
          <a:p>
            <a:r>
              <a:rPr lang="en-US" dirty="0" smtClean="0">
                <a:latin typeface="Arial" pitchFamily="34" charset="0"/>
                <a:cs typeface="Arial" pitchFamily="34" charset="0"/>
              </a:rPr>
              <a:t>Continue modeling the mission</a:t>
            </a:r>
          </a:p>
          <a:p>
            <a:r>
              <a:rPr lang="en-US" dirty="0" smtClean="0">
                <a:latin typeface="Arial" pitchFamily="34" charset="0"/>
                <a:cs typeface="Arial" pitchFamily="34" charset="0"/>
              </a:rPr>
              <a:t>Quantify the benefits of MBSE</a:t>
            </a:r>
          </a:p>
          <a:p>
            <a:r>
              <a:rPr lang="en-US" dirty="0" smtClean="0">
                <a:latin typeface="Arial" pitchFamily="34" charset="0"/>
                <a:cs typeface="Arial" pitchFamily="34" charset="0"/>
              </a:rPr>
              <a:t>Exploit the benefits</a:t>
            </a:r>
          </a:p>
          <a:p>
            <a:r>
              <a:rPr lang="en-US" dirty="0" smtClean="0">
                <a:latin typeface="Arial" pitchFamily="34" charset="0"/>
                <a:cs typeface="Arial" pitchFamily="34" charset="0"/>
              </a:rPr>
              <a:t>Have a successful mission!</a:t>
            </a:r>
          </a:p>
          <a:p>
            <a:r>
              <a:rPr lang="en-US" dirty="0" smtClean="0">
                <a:latin typeface="Arial" pitchFamily="34" charset="0"/>
                <a:cs typeface="Arial" pitchFamily="34" charset="0"/>
              </a:rPr>
              <a:t>Continue applying MBSE to future NASA missions</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3021949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rial" pitchFamily="34" charset="0"/>
                <a:cs typeface="Arial" pitchFamily="34" charset="0"/>
              </a:rPr>
              <a:t>Acknowledgements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OSIRIS-REx Systems Engineering Team:</a:t>
            </a:r>
          </a:p>
          <a:p>
            <a:pPr lvl="1"/>
            <a:r>
              <a:rPr lang="en-US" sz="2400" dirty="0" smtClean="0">
                <a:latin typeface="Arial" pitchFamily="34" charset="0"/>
                <a:cs typeface="Arial" pitchFamily="34" charset="0"/>
              </a:rPr>
              <a:t>Dr. Roberto Furfaro</a:t>
            </a:r>
          </a:p>
          <a:p>
            <a:pPr lvl="1"/>
            <a:r>
              <a:rPr lang="en-US" sz="2400" dirty="0" smtClean="0">
                <a:latin typeface="Arial" pitchFamily="34" charset="0"/>
                <a:cs typeface="Arial" pitchFamily="34" charset="0"/>
              </a:rPr>
              <a:t>Daniel Wibben</a:t>
            </a:r>
          </a:p>
          <a:p>
            <a:pPr lvl="1"/>
            <a:r>
              <a:rPr lang="en-US" sz="2400" dirty="0" smtClean="0">
                <a:latin typeface="Arial" pitchFamily="34" charset="0"/>
                <a:cs typeface="Arial" pitchFamily="34" charset="0"/>
              </a:rPr>
              <a:t>John Kidd</a:t>
            </a:r>
          </a:p>
          <a:p>
            <a:pPr lvl="1"/>
            <a:r>
              <a:rPr lang="en-US" sz="2400" dirty="0">
                <a:latin typeface="Arial" pitchFamily="34" charset="0"/>
                <a:cs typeface="Arial" pitchFamily="34" charset="0"/>
              </a:rPr>
              <a:t>Sara </a:t>
            </a:r>
            <a:r>
              <a:rPr lang="en-US" sz="2400" dirty="0" err="1" smtClean="0">
                <a:latin typeface="Arial" pitchFamily="34" charset="0"/>
                <a:cs typeface="Arial" pitchFamily="34" charset="0"/>
              </a:rPr>
              <a:t>Balram</a:t>
            </a:r>
            <a:endParaRPr lang="en-US" sz="2400" dirty="0" smtClean="0">
              <a:latin typeface="Arial" pitchFamily="34" charset="0"/>
              <a:cs typeface="Arial" pitchFamily="34" charset="0"/>
            </a:endParaRPr>
          </a:p>
          <a:p>
            <a:r>
              <a:rPr lang="en-US" sz="2800" dirty="0">
                <a:latin typeface="Arial" pitchFamily="34" charset="0"/>
                <a:cs typeface="Arial" pitchFamily="34" charset="0"/>
              </a:rPr>
              <a:t>NASA Goddard Space Flight </a:t>
            </a:r>
            <a:r>
              <a:rPr lang="en-US" sz="2800" dirty="0" smtClean="0">
                <a:latin typeface="Arial" pitchFamily="34" charset="0"/>
                <a:cs typeface="Arial" pitchFamily="34" charset="0"/>
              </a:rPr>
              <a:t>Center</a:t>
            </a:r>
          </a:p>
          <a:p>
            <a:pPr lvl="1"/>
            <a:r>
              <a:rPr lang="en-US" sz="2400" dirty="0" smtClean="0">
                <a:latin typeface="Arial" pitchFamily="34" charset="0"/>
                <a:cs typeface="Arial" pitchFamily="34" charset="0"/>
              </a:rPr>
              <a:t>Darryl D. </a:t>
            </a:r>
            <a:r>
              <a:rPr lang="en-US" sz="2400" dirty="0" err="1" smtClean="0">
                <a:latin typeface="Arial" pitchFamily="34" charset="0"/>
                <a:cs typeface="Arial" pitchFamily="34" charset="0"/>
              </a:rPr>
              <a:t>Lakins</a:t>
            </a:r>
            <a:r>
              <a:rPr lang="en-US" sz="2400" dirty="0" smtClean="0">
                <a:latin typeface="Arial" pitchFamily="34" charset="0"/>
                <a:cs typeface="Arial" pitchFamily="34" charset="0"/>
              </a:rPr>
              <a:t>, Systems Engineer, CORE expert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03595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lstStyle/>
          <a:p>
            <a:pPr algn="l"/>
            <a:r>
              <a:rPr lang="en-US" dirty="0" smtClean="0">
                <a:latin typeface="Arial" pitchFamily="34" charset="0"/>
                <a:cs typeface="Arial" pitchFamily="34" charset="0"/>
              </a:rPr>
              <a:t>Presentation Outline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latin typeface="Arial" pitchFamily="34" charset="0"/>
                <a:cs typeface="Arial" pitchFamily="34" charset="0"/>
              </a:rPr>
              <a:t>Mission Background</a:t>
            </a:r>
          </a:p>
          <a:p>
            <a:r>
              <a:rPr lang="en-US" dirty="0" smtClean="0">
                <a:latin typeface="Arial" pitchFamily="34" charset="0"/>
                <a:cs typeface="Arial" pitchFamily="34" charset="0"/>
              </a:rPr>
              <a:t>Science Processing &amp; Operations Center (SPOC) Overview</a:t>
            </a:r>
          </a:p>
          <a:p>
            <a:r>
              <a:rPr lang="en-US" dirty="0" smtClean="0">
                <a:latin typeface="Arial" pitchFamily="34" charset="0"/>
                <a:cs typeface="Arial" pitchFamily="34" charset="0"/>
              </a:rPr>
              <a:t>Model-base systems </a:t>
            </a:r>
            <a:r>
              <a:rPr lang="en-US" dirty="0">
                <a:latin typeface="Arial" pitchFamily="34" charset="0"/>
                <a:cs typeface="Arial" pitchFamily="34" charset="0"/>
              </a:rPr>
              <a:t>e</a:t>
            </a:r>
            <a:r>
              <a:rPr lang="en-US" dirty="0" smtClean="0">
                <a:latin typeface="Arial" pitchFamily="34" charset="0"/>
                <a:cs typeface="Arial" pitchFamily="34" charset="0"/>
              </a:rPr>
              <a:t>ngineering (MBSE)</a:t>
            </a:r>
          </a:p>
          <a:p>
            <a:r>
              <a:rPr lang="en-US" dirty="0" smtClean="0">
                <a:latin typeface="Arial" pitchFamily="34" charset="0"/>
                <a:cs typeface="Arial" pitchFamily="34" charset="0"/>
              </a:rPr>
              <a:t>MBSE </a:t>
            </a:r>
            <a:r>
              <a:rPr lang="en-US" dirty="0" smtClean="0">
                <a:latin typeface="Arial" pitchFamily="34" charset="0"/>
                <a:cs typeface="Arial" pitchFamily="34" charset="0"/>
              </a:rPr>
              <a:t>at</a:t>
            </a:r>
            <a:r>
              <a:rPr lang="en-US" dirty="0" smtClean="0">
                <a:latin typeface="Arial" pitchFamily="34" charset="0"/>
                <a:cs typeface="Arial" pitchFamily="34" charset="0"/>
              </a:rPr>
              <a:t> </a:t>
            </a:r>
            <a:r>
              <a:rPr lang="en-US" dirty="0" smtClean="0">
                <a:latin typeface="Arial" pitchFamily="34" charset="0"/>
                <a:cs typeface="Arial" pitchFamily="34" charset="0"/>
              </a:rPr>
              <a:t>the SPOC</a:t>
            </a:r>
          </a:p>
          <a:p>
            <a:r>
              <a:rPr lang="en-US" dirty="0" smtClean="0">
                <a:latin typeface="Arial" pitchFamily="34" charset="0"/>
                <a:cs typeface="Arial" pitchFamily="34" charset="0"/>
              </a:rPr>
              <a:t>Results</a:t>
            </a:r>
          </a:p>
          <a:p>
            <a:r>
              <a:rPr lang="en-US" dirty="0" smtClean="0">
                <a:latin typeface="Arial" pitchFamily="34" charset="0"/>
                <a:cs typeface="Arial" pitchFamily="34" charset="0"/>
              </a:rPr>
              <a:t>Aspirations</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500622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7772400" cy="1470025"/>
          </a:xfrm>
        </p:spPr>
        <p:txBody>
          <a:bodyPr>
            <a:normAutofit/>
          </a:bodyPr>
          <a:lstStyle/>
          <a:p>
            <a:r>
              <a:rPr lang="en-US" sz="6000" dirty="0" smtClean="0">
                <a:latin typeface="Arial" pitchFamily="34" charset="0"/>
                <a:cs typeface="Arial" pitchFamily="34" charset="0"/>
              </a:rPr>
              <a:t>Thank you!</a:t>
            </a:r>
            <a:endParaRPr lang="en-US" sz="6000" dirty="0">
              <a:latin typeface="Arial" pitchFamily="34" charset="0"/>
              <a:cs typeface="Arial" pitchFamily="34" charset="0"/>
            </a:endParaRPr>
          </a:p>
        </p:txBody>
      </p:sp>
      <p:sp>
        <p:nvSpPr>
          <p:cNvPr id="3" name="Subtitle 2"/>
          <p:cNvSpPr>
            <a:spLocks noGrp="1"/>
          </p:cNvSpPr>
          <p:nvPr>
            <p:ph type="subTitle" idx="1"/>
          </p:nvPr>
        </p:nvSpPr>
        <p:spPr>
          <a:xfrm>
            <a:off x="1371600" y="3962400"/>
            <a:ext cx="6400800" cy="1752600"/>
          </a:xfrm>
        </p:spPr>
        <p:txBody>
          <a:bodyPr>
            <a:normAutofit/>
          </a:bodyPr>
          <a:lstStyle/>
          <a:p>
            <a:r>
              <a:rPr lang="en-US" sz="2800" dirty="0" smtClean="0">
                <a:solidFill>
                  <a:schemeClr val="tx1"/>
                </a:solidFill>
                <a:latin typeface="Arial" pitchFamily="34" charset="0"/>
                <a:cs typeface="Arial" pitchFamily="34" charset="0"/>
              </a:rPr>
              <a:t>Gladys C. Amaya</a:t>
            </a:r>
          </a:p>
          <a:p>
            <a:r>
              <a:rPr lang="en-US" sz="2800" dirty="0" smtClean="0">
                <a:latin typeface="Arial" pitchFamily="34" charset="0"/>
                <a:cs typeface="Arial" pitchFamily="34" charset="0"/>
                <a:hlinkClick r:id="rId2"/>
              </a:rPr>
              <a:t>gladysa@email.arizona.edu</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75837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448800" cy="1143000"/>
          </a:xfrm>
        </p:spPr>
        <p:txBody>
          <a:bodyPr>
            <a:noAutofit/>
          </a:bodyPr>
          <a:lstStyle/>
          <a:p>
            <a:pPr algn="l"/>
            <a:r>
              <a:rPr lang="en-US" dirty="0" smtClean="0">
                <a:latin typeface="Arial" pitchFamily="34" charset="0"/>
                <a:cs typeface="Arial" pitchFamily="34" charset="0"/>
              </a:rPr>
              <a:t>Mission Objective and Background</a:t>
            </a:r>
            <a:endParaRPr lang="en-US" dirty="0">
              <a:latin typeface="Arial" pitchFamily="34" charset="0"/>
              <a:cs typeface="Arial" pitchFamily="34" charset="0"/>
            </a:endParaRPr>
          </a:p>
        </p:txBody>
      </p:sp>
      <p:sp>
        <p:nvSpPr>
          <p:cNvPr id="3" name="Content Placeholder 2"/>
          <p:cNvSpPr>
            <a:spLocks noGrp="1"/>
          </p:cNvSpPr>
          <p:nvPr>
            <p:ph idx="1"/>
          </p:nvPr>
        </p:nvSpPr>
        <p:spPr>
          <a:xfrm>
            <a:off x="228600" y="1495325"/>
            <a:ext cx="8839200" cy="3838675"/>
          </a:xfrm>
        </p:spPr>
        <p:txBody>
          <a:bodyPr>
            <a:normAutofit fontScale="25000" lnSpcReduction="20000"/>
          </a:bodyPr>
          <a:lstStyle/>
          <a:p>
            <a:r>
              <a:rPr lang="en-US" sz="12800" dirty="0">
                <a:latin typeface="Arial" pitchFamily="34" charset="0"/>
                <a:cs typeface="Arial" pitchFamily="34" charset="0"/>
              </a:rPr>
              <a:t>NASA's New Frontiers Program</a:t>
            </a:r>
          </a:p>
          <a:p>
            <a:r>
              <a:rPr lang="en-US" sz="12800" dirty="0" smtClean="0">
                <a:latin typeface="Arial" pitchFamily="34" charset="0"/>
                <a:cs typeface="Arial" pitchFamily="34" charset="0"/>
              </a:rPr>
              <a:t>Spacecraft to be launched to asteroid, RQ36 in 2016 </a:t>
            </a:r>
          </a:p>
          <a:p>
            <a:r>
              <a:rPr lang="en-US" sz="12800" dirty="0" smtClean="0">
                <a:latin typeface="Arial" pitchFamily="34" charset="0"/>
                <a:cs typeface="Arial" pitchFamily="34" charset="0"/>
              </a:rPr>
              <a:t>Utilize robotic </a:t>
            </a:r>
            <a:r>
              <a:rPr lang="en-US" sz="12800" dirty="0">
                <a:latin typeface="Arial" pitchFamily="34" charset="0"/>
                <a:cs typeface="Arial" pitchFamily="34" charset="0"/>
              </a:rPr>
              <a:t>arm </a:t>
            </a:r>
            <a:r>
              <a:rPr lang="en-US" sz="12800" dirty="0" smtClean="0">
                <a:latin typeface="Arial" pitchFamily="34" charset="0"/>
                <a:cs typeface="Arial" pitchFamily="34" charset="0"/>
              </a:rPr>
              <a:t>to pluck </a:t>
            </a:r>
            <a:r>
              <a:rPr lang="en-US" sz="12800" dirty="0">
                <a:latin typeface="Arial" pitchFamily="34" charset="0"/>
                <a:cs typeface="Arial" pitchFamily="34" charset="0"/>
              </a:rPr>
              <a:t>samples </a:t>
            </a:r>
            <a:endParaRPr lang="en-US" sz="12800" dirty="0" smtClean="0">
              <a:latin typeface="Arial" pitchFamily="34" charset="0"/>
              <a:cs typeface="Arial" pitchFamily="34" charset="0"/>
            </a:endParaRPr>
          </a:p>
          <a:p>
            <a:r>
              <a:rPr lang="en-US" sz="12800" dirty="0" smtClean="0">
                <a:latin typeface="Arial" pitchFamily="34" charset="0"/>
                <a:cs typeface="Arial" pitchFamily="34" charset="0"/>
              </a:rPr>
              <a:t>First </a:t>
            </a:r>
            <a:r>
              <a:rPr lang="en-US" sz="12800" dirty="0">
                <a:latin typeface="Arial" pitchFamily="34" charset="0"/>
                <a:cs typeface="Arial" pitchFamily="34" charset="0"/>
              </a:rPr>
              <a:t>U.S. mission to carry samples from an asteroid back to </a:t>
            </a:r>
            <a:r>
              <a:rPr lang="en-US" sz="12800" dirty="0" smtClean="0">
                <a:latin typeface="Arial" pitchFamily="34" charset="0"/>
                <a:cs typeface="Arial" pitchFamily="34" charset="0"/>
              </a:rPr>
              <a:t>Earth</a:t>
            </a:r>
          </a:p>
          <a:p>
            <a:r>
              <a:rPr lang="en-US" sz="12800" dirty="0" smtClean="0">
                <a:latin typeface="Arial" pitchFamily="34" charset="0"/>
                <a:cs typeface="Arial" pitchFamily="34" charset="0"/>
              </a:rPr>
              <a:t>Samples to be analyzed by science groups</a:t>
            </a:r>
          </a:p>
          <a:p>
            <a:pPr marL="0" indent="0">
              <a:buNone/>
            </a:pPr>
            <a:endParaRPr lang="en-US" dirty="0">
              <a:latin typeface="Arial" pitchFamily="34" charset="0"/>
              <a:cs typeface="Arial" pitchFamily="34" charset="0"/>
            </a:endParaRPr>
          </a:p>
          <a:p>
            <a:endParaRPr lang="en-US" dirty="0" smtClean="0">
              <a:latin typeface="Arial" pitchFamily="34" charset="0"/>
              <a:cs typeface="Arial" pitchFamily="34" charset="0"/>
            </a:endParaRPr>
          </a:p>
          <a:p>
            <a:pPr marL="0" indent="0">
              <a:buNone/>
            </a:pPr>
            <a:endParaRPr lang="en-US" b="1" dirty="0">
              <a:latin typeface="Arial" pitchFamily="34" charset="0"/>
              <a:ea typeface="ヒラギノ角ゴ Pro W3" pitchFamily="-109" charset="-128"/>
              <a:cs typeface="Arial" pitchFamily="34" charset="0"/>
            </a:endParaRPr>
          </a:p>
          <a:p>
            <a:pPr marL="0" indent="0">
              <a:buNone/>
            </a:pPr>
            <a:r>
              <a:rPr lang="en-US" dirty="0">
                <a:latin typeface="Arial" pitchFamily="34" charset="0"/>
                <a:ea typeface="ヒラギノ角ゴ Pro W3" pitchFamily="-109" charset="-128"/>
                <a:cs typeface="Arial" pitchFamily="34" charset="0"/>
              </a:rPr>
              <a:t/>
            </a:r>
            <a:br>
              <a:rPr lang="en-US" dirty="0">
                <a:latin typeface="Arial" pitchFamily="34" charset="0"/>
                <a:ea typeface="ヒラギノ角ゴ Pro W3" pitchFamily="-109" charset="-128"/>
                <a:cs typeface="Arial" pitchFamily="34" charset="0"/>
              </a:rPr>
            </a:br>
            <a:endParaRPr lang="en-US" dirty="0">
              <a:latin typeface="Arial" pitchFamily="34" charset="0"/>
              <a:cs typeface="Arial" pitchFamily="34" charset="0"/>
            </a:endParaRPr>
          </a:p>
        </p:txBody>
      </p:sp>
      <p:sp>
        <p:nvSpPr>
          <p:cNvPr id="4" name="TextBox 3"/>
          <p:cNvSpPr txBox="1"/>
          <p:nvPr/>
        </p:nvSpPr>
        <p:spPr>
          <a:xfrm>
            <a:off x="457200" y="5788223"/>
            <a:ext cx="7772400" cy="307777"/>
          </a:xfrm>
          <a:prstGeom prst="rect">
            <a:avLst/>
          </a:prstGeom>
          <a:noFill/>
        </p:spPr>
        <p:txBody>
          <a:bodyPr wrap="square" rtlCol="0">
            <a:spAutoFit/>
          </a:bodyPr>
          <a:lstStyle/>
          <a:p>
            <a:r>
              <a:rPr lang="en-US" sz="1400" dirty="0" smtClean="0"/>
              <a:t>Reference: NASA Website: http</a:t>
            </a:r>
            <a:r>
              <a:rPr lang="en-US" sz="1400" dirty="0"/>
              <a:t>://www.nasa.gov/topics/solarsystem/features/osiris-rex.html</a:t>
            </a:r>
          </a:p>
        </p:txBody>
      </p:sp>
    </p:spTree>
    <p:extLst>
      <p:ext uri="{BB962C8B-B14F-4D97-AF65-F5344CB8AC3E}">
        <p14:creationId xmlns:p14="http://schemas.microsoft.com/office/powerpoint/2010/main" val="3487775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839200" cy="731838"/>
          </a:xfrm>
        </p:spPr>
        <p:txBody>
          <a:bodyPr>
            <a:normAutofit fontScale="90000"/>
          </a:bodyPr>
          <a:lstStyle/>
          <a:p>
            <a:pPr algn="l"/>
            <a:r>
              <a:rPr lang="en-US" sz="4900" dirty="0">
                <a:latin typeface="Arial" pitchFamily="34" charset="0"/>
                <a:ea typeface="ヒラギノ角ゴ Pro W3" pitchFamily="-109" charset="-128"/>
                <a:cs typeface="Arial" pitchFamily="34" charset="0"/>
              </a:rPr>
              <a:t>Science Processing &amp; Operations Center (SPOC)</a:t>
            </a: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304800" y="1874837"/>
            <a:ext cx="8839200" cy="4525963"/>
          </a:xfrm>
        </p:spPr>
        <p:txBody>
          <a:bodyPr/>
          <a:lstStyle/>
          <a:p>
            <a:r>
              <a:rPr lang="en-US" dirty="0" smtClean="0">
                <a:latin typeface="Arial" pitchFamily="34" charset="0"/>
                <a:cs typeface="Arial" pitchFamily="34" charset="0"/>
              </a:rPr>
              <a:t>Located at The University of Arizona’s Lunar and Planetary Lab</a:t>
            </a:r>
          </a:p>
          <a:p>
            <a:r>
              <a:rPr lang="en-US" dirty="0" smtClean="0">
                <a:latin typeface="Arial" pitchFamily="34" charset="0"/>
                <a:cs typeface="Arial" pitchFamily="34" charset="0"/>
              </a:rPr>
              <a:t>Working in conjunction with </a:t>
            </a:r>
          </a:p>
          <a:p>
            <a:pPr lvl="1"/>
            <a:r>
              <a:rPr lang="en-US" dirty="0" smtClean="0">
                <a:latin typeface="Arial" pitchFamily="34" charset="0"/>
                <a:cs typeface="Arial" pitchFamily="34" charset="0"/>
              </a:rPr>
              <a:t>NASA Goddard Space Flight Center</a:t>
            </a:r>
          </a:p>
          <a:p>
            <a:pPr lvl="1"/>
            <a:r>
              <a:rPr lang="en-US" dirty="0" smtClean="0">
                <a:latin typeface="Arial" pitchFamily="34" charset="0"/>
                <a:cs typeface="Arial" pitchFamily="34" charset="0"/>
              </a:rPr>
              <a:t>Lockheed Martin</a:t>
            </a:r>
          </a:p>
          <a:p>
            <a:pPr lvl="1"/>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2352905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39762"/>
            <a:ext cx="9220200" cy="960438"/>
          </a:xfrm>
        </p:spPr>
        <p:txBody>
          <a:bodyPr>
            <a:noAutofit/>
          </a:bodyPr>
          <a:lstStyle/>
          <a:p>
            <a:pPr algn="l"/>
            <a:r>
              <a:rPr lang="en-US" dirty="0" smtClean="0">
                <a:latin typeface="Arial" pitchFamily="34" charset="0"/>
                <a:cs typeface="Arial" pitchFamily="34" charset="0"/>
              </a:rPr>
              <a:t>New approach to Systems Engineering</a:t>
            </a:r>
            <a:r>
              <a:rPr lang="en-US" dirty="0">
                <a:latin typeface="Arial" pitchFamily="34" charset="0"/>
                <a:cs typeface="Arial" pitchFamily="34" charset="0"/>
              </a:rPr>
              <a:t/>
            </a:r>
            <a:br>
              <a:rPr lang="en-US" dirty="0">
                <a:latin typeface="Arial" pitchFamily="34" charset="0"/>
                <a:cs typeface="Arial" pitchFamily="34" charset="0"/>
              </a:rPr>
            </a:br>
            <a:endParaRPr lang="en-US" dirty="0"/>
          </a:p>
        </p:txBody>
      </p:sp>
      <p:sp>
        <p:nvSpPr>
          <p:cNvPr id="3" name="Content Placeholder 2"/>
          <p:cNvSpPr>
            <a:spLocks noGrp="1"/>
          </p:cNvSpPr>
          <p:nvPr>
            <p:ph idx="1"/>
          </p:nvPr>
        </p:nvSpPr>
        <p:spPr>
          <a:xfrm>
            <a:off x="457200" y="1646237"/>
            <a:ext cx="8534400" cy="4525963"/>
          </a:xfrm>
        </p:spPr>
        <p:txBody>
          <a:bodyPr>
            <a:normAutofit fontScale="25000" lnSpcReduction="20000"/>
          </a:bodyPr>
          <a:lstStyle/>
          <a:p>
            <a:r>
              <a:rPr lang="en-US" sz="12800" dirty="0" smtClean="0">
                <a:latin typeface="Arial" pitchFamily="34" charset="0"/>
                <a:cs typeface="Arial" pitchFamily="34" charset="0"/>
              </a:rPr>
              <a:t>NASA space mission challenges</a:t>
            </a:r>
          </a:p>
          <a:p>
            <a:pPr lvl="1"/>
            <a:r>
              <a:rPr lang="en-US" sz="11200" dirty="0" smtClean="0">
                <a:latin typeface="Arial" pitchFamily="34" charset="0"/>
                <a:cs typeface="Arial" pitchFamily="34" charset="0"/>
              </a:rPr>
              <a:t>Establishing mission requirements</a:t>
            </a:r>
          </a:p>
          <a:p>
            <a:pPr lvl="1"/>
            <a:r>
              <a:rPr lang="en-US" sz="11200" dirty="0" smtClean="0">
                <a:latin typeface="Arial" pitchFamily="34" charset="0"/>
                <a:cs typeface="Arial" pitchFamily="34" charset="0"/>
              </a:rPr>
              <a:t>Establishing communication/data paths across multiple teams</a:t>
            </a:r>
          </a:p>
          <a:p>
            <a:pPr lvl="1"/>
            <a:r>
              <a:rPr lang="en-US" sz="11200" dirty="0" smtClean="0">
                <a:latin typeface="Arial" pitchFamily="34" charset="0"/>
                <a:cs typeface="Arial" pitchFamily="34" charset="0"/>
              </a:rPr>
              <a:t>Identifying risks and issues associated with time and resources</a:t>
            </a:r>
            <a:endParaRPr lang="en-US" sz="12800" dirty="0" smtClean="0">
              <a:latin typeface="Arial" pitchFamily="34" charset="0"/>
              <a:cs typeface="Arial" pitchFamily="34" charset="0"/>
            </a:endParaRPr>
          </a:p>
          <a:p>
            <a:r>
              <a:rPr lang="en-US" sz="12800" dirty="0" smtClean="0">
                <a:latin typeface="Arial" pitchFamily="34" charset="0"/>
                <a:cs typeface="Arial" pitchFamily="34" charset="0"/>
              </a:rPr>
              <a:t>Model-based systems engineering </a:t>
            </a:r>
            <a:r>
              <a:rPr lang="en-US" sz="12800" dirty="0">
                <a:latin typeface="Arial" pitchFamily="34" charset="0"/>
                <a:cs typeface="Arial" pitchFamily="34" charset="0"/>
              </a:rPr>
              <a:t>(MBSE</a:t>
            </a:r>
            <a:r>
              <a:rPr lang="en-US" sz="12800" dirty="0" smtClean="0">
                <a:latin typeface="Arial" pitchFamily="34" charset="0"/>
                <a:cs typeface="Arial" pitchFamily="34" charset="0"/>
              </a:rPr>
              <a:t>)</a:t>
            </a:r>
          </a:p>
          <a:p>
            <a:pPr lvl="1"/>
            <a:r>
              <a:rPr lang="en-US" sz="11200" dirty="0" smtClean="0">
                <a:latin typeface="Arial" pitchFamily="34" charset="0"/>
                <a:cs typeface="Arial" pitchFamily="34" charset="0"/>
              </a:rPr>
              <a:t>Expedites the completion of tasks while reducing time and error</a:t>
            </a:r>
          </a:p>
          <a:p>
            <a:pPr lvl="1"/>
            <a:r>
              <a:rPr lang="en-US" sz="11200" dirty="0" smtClean="0">
                <a:latin typeface="Arial" pitchFamily="34" charset="0"/>
                <a:cs typeface="Arial" pitchFamily="34" charset="0"/>
              </a:rPr>
              <a:t>Integrated design of the mission</a:t>
            </a:r>
            <a:r>
              <a:rPr lang="en-US" dirty="0">
                <a:latin typeface="Arial" pitchFamily="34" charset="0"/>
                <a:cs typeface="Arial" pitchFamily="34" charset="0"/>
              </a:rPr>
              <a:t/>
            </a:r>
            <a:br>
              <a:rPr lang="en-US" dirty="0">
                <a:latin typeface="Arial" pitchFamily="34" charset="0"/>
                <a:cs typeface="Arial" pitchFamily="34" charset="0"/>
              </a:rPr>
            </a:br>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p>
        </p:txBody>
      </p:sp>
    </p:spTree>
    <p:extLst>
      <p:ext uri="{BB962C8B-B14F-4D97-AF65-F5344CB8AC3E}">
        <p14:creationId xmlns:p14="http://schemas.microsoft.com/office/powerpoint/2010/main" val="237861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Autofit/>
          </a:bodyPr>
          <a:lstStyle/>
          <a:p>
            <a:pPr algn="l"/>
            <a:r>
              <a:rPr lang="en-US" dirty="0" smtClean="0">
                <a:latin typeface="Arial" pitchFamily="34" charset="0"/>
                <a:cs typeface="Arial" pitchFamily="34" charset="0"/>
              </a:rPr>
              <a:t>Model-based systems </a:t>
            </a:r>
            <a:r>
              <a:rPr lang="en-US" dirty="0" smtClean="0">
                <a:latin typeface="Arial" pitchFamily="34" charset="0"/>
                <a:cs typeface="Arial" pitchFamily="34" charset="0"/>
              </a:rPr>
              <a:t>engineering</a:t>
            </a:r>
            <a:endParaRPr lang="en-US" dirty="0">
              <a:latin typeface="Arial" pitchFamily="34" charset="0"/>
              <a:cs typeface="Arial" pitchFamily="34" charset="0"/>
            </a:endParaRPr>
          </a:p>
        </p:txBody>
      </p:sp>
      <p:sp>
        <p:nvSpPr>
          <p:cNvPr id="3" name="Content Placeholder 2"/>
          <p:cNvSpPr>
            <a:spLocks noGrp="1"/>
          </p:cNvSpPr>
          <p:nvPr>
            <p:ph idx="1"/>
          </p:nvPr>
        </p:nvSpPr>
        <p:spPr>
          <a:xfrm>
            <a:off x="228600" y="1417637"/>
            <a:ext cx="8763000" cy="4525963"/>
          </a:xfrm>
        </p:spPr>
        <p:txBody>
          <a:bodyPr/>
          <a:lstStyle/>
          <a:p>
            <a:r>
              <a:rPr lang="en-US" dirty="0" smtClean="0">
                <a:latin typeface="Arial" pitchFamily="34" charset="0"/>
                <a:cs typeface="Arial" pitchFamily="34" charset="0"/>
              </a:rPr>
              <a:t>The </a:t>
            </a:r>
            <a:r>
              <a:rPr lang="en-US" dirty="0">
                <a:latin typeface="Arial" pitchFamily="34" charset="0"/>
                <a:cs typeface="Arial" pitchFamily="34" charset="0"/>
              </a:rPr>
              <a:t>formalized application of modeling to </a:t>
            </a:r>
            <a:endParaRPr lang="en-US" dirty="0" smtClean="0">
              <a:latin typeface="Arial" pitchFamily="34" charset="0"/>
              <a:cs typeface="Arial" pitchFamily="34" charset="0"/>
            </a:endParaRPr>
          </a:p>
          <a:p>
            <a:pPr lvl="1"/>
            <a:r>
              <a:rPr lang="en-US" dirty="0">
                <a:latin typeface="Arial" pitchFamily="34" charset="0"/>
                <a:cs typeface="Arial" pitchFamily="34" charset="0"/>
              </a:rPr>
              <a:t>S</a:t>
            </a:r>
            <a:r>
              <a:rPr lang="en-US" dirty="0" smtClean="0">
                <a:latin typeface="Arial" pitchFamily="34" charset="0"/>
                <a:cs typeface="Arial" pitchFamily="34" charset="0"/>
              </a:rPr>
              <a:t>upport </a:t>
            </a:r>
            <a:r>
              <a:rPr lang="en-US" dirty="0">
                <a:latin typeface="Arial" pitchFamily="34" charset="0"/>
                <a:cs typeface="Arial" pitchFamily="34" charset="0"/>
              </a:rPr>
              <a:t>system </a:t>
            </a:r>
            <a:r>
              <a:rPr lang="en-US" dirty="0" smtClean="0">
                <a:latin typeface="Arial" pitchFamily="34" charset="0"/>
                <a:cs typeface="Arial" pitchFamily="34" charset="0"/>
              </a:rPr>
              <a:t>requirements</a:t>
            </a:r>
          </a:p>
          <a:p>
            <a:pPr lvl="1"/>
            <a:r>
              <a:rPr lang="en-US" dirty="0" smtClean="0">
                <a:latin typeface="Arial" pitchFamily="34" charset="0"/>
                <a:cs typeface="Arial" pitchFamily="34" charset="0"/>
              </a:rPr>
              <a:t>Design</a:t>
            </a:r>
          </a:p>
          <a:p>
            <a:pPr lvl="1"/>
            <a:r>
              <a:rPr lang="en-US" dirty="0" smtClean="0">
                <a:latin typeface="Arial" pitchFamily="34" charset="0"/>
                <a:cs typeface="Arial" pitchFamily="34" charset="0"/>
              </a:rPr>
              <a:t>Analysis</a:t>
            </a:r>
            <a:endParaRPr lang="en-US" dirty="0">
              <a:latin typeface="Arial" pitchFamily="34" charset="0"/>
              <a:cs typeface="Arial" pitchFamily="34" charset="0"/>
            </a:endParaRPr>
          </a:p>
          <a:p>
            <a:pPr lvl="1"/>
            <a:r>
              <a:rPr lang="en-US" dirty="0" smtClean="0">
                <a:latin typeface="Arial" pitchFamily="34" charset="0"/>
                <a:cs typeface="Arial" pitchFamily="34" charset="0"/>
              </a:rPr>
              <a:t>Verification </a:t>
            </a:r>
            <a:r>
              <a:rPr lang="en-US" dirty="0">
                <a:latin typeface="Arial" pitchFamily="34" charset="0"/>
                <a:cs typeface="Arial" pitchFamily="34" charset="0"/>
              </a:rPr>
              <a:t>and </a:t>
            </a:r>
            <a:r>
              <a:rPr lang="en-US" dirty="0" smtClean="0">
                <a:latin typeface="Arial" pitchFamily="34" charset="0"/>
                <a:cs typeface="Arial" pitchFamily="34" charset="0"/>
              </a:rPr>
              <a:t>Validation </a:t>
            </a:r>
            <a:r>
              <a:rPr lang="en-US" dirty="0">
                <a:latin typeface="Arial" pitchFamily="34" charset="0"/>
                <a:cs typeface="Arial" pitchFamily="34" charset="0"/>
              </a:rPr>
              <a:t>activities </a:t>
            </a:r>
            <a:endParaRPr lang="en-US" dirty="0" smtClean="0">
              <a:latin typeface="Arial" pitchFamily="34" charset="0"/>
              <a:cs typeface="Arial" pitchFamily="34" charset="0"/>
            </a:endParaRPr>
          </a:p>
          <a:p>
            <a:r>
              <a:rPr lang="en-US" dirty="0">
                <a:latin typeface="Arial" pitchFamily="34" charset="0"/>
                <a:cs typeface="Arial" pitchFamily="34" charset="0"/>
              </a:rPr>
              <a:t>B</a:t>
            </a:r>
            <a:r>
              <a:rPr lang="en-US" dirty="0" smtClean="0">
                <a:latin typeface="Arial" pitchFamily="34" charset="0"/>
                <a:cs typeface="Arial" pitchFamily="34" charset="0"/>
              </a:rPr>
              <a:t>eginning </a:t>
            </a:r>
            <a:r>
              <a:rPr lang="en-US" dirty="0">
                <a:latin typeface="Arial" pitchFamily="34" charset="0"/>
                <a:cs typeface="Arial" pitchFamily="34" charset="0"/>
              </a:rPr>
              <a:t>in the conceptual design phase and continuing throughout development and later life cycle </a:t>
            </a:r>
            <a:r>
              <a:rPr lang="en-US" dirty="0" smtClean="0">
                <a:latin typeface="Arial" pitchFamily="34" charset="0"/>
                <a:cs typeface="Arial" pitchFamily="34" charset="0"/>
              </a:rPr>
              <a:t>phases</a:t>
            </a:r>
            <a:endParaRPr lang="en-US" dirty="0">
              <a:latin typeface="Arial" pitchFamily="34" charset="0"/>
              <a:cs typeface="Arial" pitchFamily="34" charset="0"/>
            </a:endParaRPr>
          </a:p>
        </p:txBody>
      </p:sp>
      <p:sp>
        <p:nvSpPr>
          <p:cNvPr id="4" name="TextBox 3"/>
          <p:cNvSpPr txBox="1"/>
          <p:nvPr/>
        </p:nvSpPr>
        <p:spPr>
          <a:xfrm>
            <a:off x="228600" y="5638800"/>
            <a:ext cx="7543800" cy="307777"/>
          </a:xfrm>
          <a:prstGeom prst="rect">
            <a:avLst/>
          </a:prstGeom>
          <a:noFill/>
        </p:spPr>
        <p:txBody>
          <a:bodyPr wrap="square" rtlCol="0">
            <a:spAutoFit/>
          </a:bodyPr>
          <a:lstStyle/>
          <a:p>
            <a:pPr lvl="1"/>
            <a:r>
              <a:rPr lang="en-US" sz="1400" dirty="0" smtClean="0"/>
              <a:t>Reference: INCOSE-TP-2004-004-02</a:t>
            </a:r>
            <a:r>
              <a:rPr lang="en-US" sz="1400" dirty="0"/>
              <a:t>, Version 2.03, September </a:t>
            </a:r>
            <a:r>
              <a:rPr lang="en-US" sz="1400" dirty="0" smtClean="0"/>
              <a:t>2007</a:t>
            </a:r>
            <a:endParaRPr lang="en-US" sz="1400" dirty="0"/>
          </a:p>
        </p:txBody>
      </p:sp>
    </p:spTree>
    <p:extLst>
      <p:ext uri="{BB962C8B-B14F-4D97-AF65-F5344CB8AC3E}">
        <p14:creationId xmlns:p14="http://schemas.microsoft.com/office/powerpoint/2010/main" val="24412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05800" cy="1066800"/>
          </a:xfrm>
        </p:spPr>
        <p:txBody>
          <a:bodyPr/>
          <a:lstStyle/>
          <a:p>
            <a:pPr algn="l"/>
            <a:r>
              <a:rPr lang="en-US" dirty="0" smtClean="0">
                <a:latin typeface="Arial" pitchFamily="34" charset="0"/>
                <a:cs typeface="Arial" pitchFamily="34" charset="0"/>
              </a:rPr>
              <a:t>MBSE at the SPOC</a:t>
            </a:r>
            <a:endParaRPr lang="en-US" dirty="0">
              <a:latin typeface="Arial" pitchFamily="34" charset="0"/>
              <a:cs typeface="Arial" pitchFamily="34" charset="0"/>
            </a:endParaRPr>
          </a:p>
        </p:txBody>
      </p:sp>
      <p:sp>
        <p:nvSpPr>
          <p:cNvPr id="4" name="Content Placeholder 3"/>
          <p:cNvSpPr>
            <a:spLocks noGrp="1"/>
          </p:cNvSpPr>
          <p:nvPr>
            <p:ph sz="half" idx="1"/>
          </p:nvPr>
        </p:nvSpPr>
        <p:spPr>
          <a:xfrm>
            <a:off x="457200" y="990600"/>
            <a:ext cx="6553200" cy="4602163"/>
          </a:xfrm>
        </p:spPr>
        <p:txBody>
          <a:bodyPr>
            <a:noAutofit/>
          </a:bodyPr>
          <a:lstStyle/>
          <a:p>
            <a:r>
              <a:rPr lang="en-US" dirty="0" smtClean="0">
                <a:latin typeface="Arial" pitchFamily="34" charset="0"/>
                <a:cs typeface="Arial" pitchFamily="34" charset="0"/>
              </a:rPr>
              <a:t>Layered approach to development</a:t>
            </a:r>
          </a:p>
          <a:p>
            <a:r>
              <a:rPr lang="en-US" dirty="0">
                <a:latin typeface="Arial" pitchFamily="34" charset="0"/>
                <a:cs typeface="Arial" pitchFamily="34" charset="0"/>
              </a:rPr>
              <a:t>Integrated requirements </a:t>
            </a:r>
            <a:r>
              <a:rPr lang="en-US" dirty="0" smtClean="0">
                <a:latin typeface="Arial" pitchFamily="34" charset="0"/>
                <a:cs typeface="Arial" pitchFamily="34" charset="0"/>
              </a:rPr>
              <a:t>management</a:t>
            </a:r>
            <a:endParaRPr lang="en-US" dirty="0">
              <a:latin typeface="Arial" pitchFamily="34" charset="0"/>
              <a:cs typeface="Arial" pitchFamily="34" charset="0"/>
            </a:endParaRPr>
          </a:p>
          <a:p>
            <a:r>
              <a:rPr lang="en-US" dirty="0">
                <a:latin typeface="Arial" pitchFamily="34" charset="0"/>
                <a:cs typeface="Arial" pitchFamily="34" charset="0"/>
              </a:rPr>
              <a:t>E</a:t>
            </a:r>
            <a:r>
              <a:rPr lang="en-US" dirty="0" smtClean="0">
                <a:latin typeface="Arial" pitchFamily="34" charset="0"/>
                <a:cs typeface="Arial" pitchFamily="34" charset="0"/>
              </a:rPr>
              <a:t>xecutable </a:t>
            </a:r>
            <a:r>
              <a:rPr lang="en-US" dirty="0">
                <a:latin typeface="Arial" pitchFamily="34" charset="0"/>
                <a:cs typeface="Arial" pitchFamily="34" charset="0"/>
              </a:rPr>
              <a:t>behavior </a:t>
            </a:r>
            <a:r>
              <a:rPr lang="en-US" dirty="0" smtClean="0">
                <a:latin typeface="Arial" pitchFamily="34" charset="0"/>
                <a:cs typeface="Arial" pitchFamily="34" charset="0"/>
              </a:rPr>
              <a:t>models</a:t>
            </a:r>
            <a:endParaRPr lang="en-US" dirty="0">
              <a:latin typeface="Arial" pitchFamily="34" charset="0"/>
              <a:cs typeface="Arial" pitchFamily="34" charset="0"/>
            </a:endParaRPr>
          </a:p>
          <a:p>
            <a:r>
              <a:rPr lang="en-US" dirty="0">
                <a:latin typeface="Arial" pitchFamily="34" charset="0"/>
                <a:cs typeface="Arial" pitchFamily="34" charset="0"/>
              </a:rPr>
              <a:t>Architecture development tools </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subsystems </a:t>
            </a:r>
            <a:r>
              <a:rPr lang="en-US" dirty="0">
                <a:latin typeface="Arial" pitchFamily="34" charset="0"/>
                <a:cs typeface="Arial" pitchFamily="34" charset="0"/>
              </a:rPr>
              <a:t>and components </a:t>
            </a:r>
          </a:p>
          <a:p>
            <a:r>
              <a:rPr lang="en-US" dirty="0">
                <a:latin typeface="Arial" pitchFamily="34" charset="0"/>
                <a:cs typeface="Arial" pitchFamily="34" charset="0"/>
              </a:rPr>
              <a:t>Validation and Verification (simulation</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 </a:t>
            </a:r>
            <a:r>
              <a:rPr lang="en-US" dirty="0">
                <a:latin typeface="Arial" pitchFamily="34" charset="0"/>
                <a:cs typeface="Arial" pitchFamily="34" charset="0"/>
              </a:rPr>
              <a:t>highlights gaps and missing functions </a:t>
            </a:r>
          </a:p>
          <a:p>
            <a:r>
              <a:rPr lang="en-US" dirty="0">
                <a:latin typeface="Arial" pitchFamily="34" charset="0"/>
                <a:cs typeface="Arial" pitchFamily="34" charset="0"/>
              </a:rPr>
              <a:t>Comprehensive system documentation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029200"/>
            <a:ext cx="2571959" cy="945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5638800"/>
            <a:ext cx="5562600" cy="307777"/>
          </a:xfrm>
          <a:prstGeom prst="rect">
            <a:avLst/>
          </a:prstGeom>
          <a:noFill/>
        </p:spPr>
        <p:txBody>
          <a:bodyPr wrap="square" rtlCol="0">
            <a:spAutoFit/>
          </a:bodyPr>
          <a:lstStyle/>
          <a:p>
            <a:r>
              <a:rPr lang="en-US" sz="1400" dirty="0" smtClean="0"/>
              <a:t>Reference: http</a:t>
            </a:r>
            <a:r>
              <a:rPr lang="en-US" sz="1400" dirty="0"/>
              <a:t>://www.vitechcorp.com/products/core.shtml</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359" y="4131222"/>
            <a:ext cx="19050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898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197"/>
            <a:ext cx="6226266" cy="472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Arrow Connector 81"/>
          <p:cNvCxnSpPr/>
          <p:nvPr/>
        </p:nvCxnSpPr>
        <p:spPr>
          <a:xfrm>
            <a:off x="685800" y="3581400"/>
            <a:ext cx="1066800" cy="0"/>
          </a:xfrm>
          <a:prstGeom prst="straightConnector1">
            <a:avLst/>
          </a:prstGeom>
          <a:ln w="31750" cmpd="sng">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2895600" y="3649470"/>
            <a:ext cx="533400" cy="813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4724400" y="4190998"/>
            <a:ext cx="0" cy="457202"/>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781800" y="5029200"/>
            <a:ext cx="1219200"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7620000" y="3657600"/>
            <a:ext cx="1142998"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696200" y="2581870"/>
            <a:ext cx="1371600" cy="923330"/>
          </a:xfrm>
          <a:prstGeom prst="rect">
            <a:avLst/>
          </a:prstGeom>
          <a:solidFill>
            <a:schemeClr val="tx1"/>
          </a:solidFill>
          <a:ln>
            <a:solidFill>
              <a:schemeClr val="bg1"/>
            </a:solidFill>
          </a:ln>
        </p:spPr>
        <p:txBody>
          <a:bodyPr wrap="square" rtlCol="0">
            <a:spAutoFit/>
          </a:bodyPr>
          <a:lstStyle/>
          <a:p>
            <a:pPr algn="ctr"/>
            <a:r>
              <a:rPr lang="en-US" dirty="0" smtClean="0">
                <a:solidFill>
                  <a:schemeClr val="bg1"/>
                </a:solidFill>
              </a:rPr>
              <a:t>Sample Analysis Data</a:t>
            </a:r>
          </a:p>
        </p:txBody>
      </p:sp>
      <p:sp>
        <p:nvSpPr>
          <p:cNvPr id="91" name="TextBox 90"/>
          <p:cNvSpPr txBox="1"/>
          <p:nvPr/>
        </p:nvSpPr>
        <p:spPr>
          <a:xfrm>
            <a:off x="6858000" y="4230469"/>
            <a:ext cx="1600200" cy="646331"/>
          </a:xfrm>
          <a:prstGeom prst="rect">
            <a:avLst/>
          </a:prstGeom>
          <a:solidFill>
            <a:schemeClr val="tx1"/>
          </a:solidFill>
          <a:ln>
            <a:solidFill>
              <a:schemeClr val="bg1"/>
            </a:solidFill>
          </a:ln>
        </p:spPr>
        <p:txBody>
          <a:bodyPr wrap="square" rtlCol="0">
            <a:spAutoFit/>
          </a:bodyPr>
          <a:lstStyle/>
          <a:p>
            <a:pPr algn="ctr"/>
            <a:r>
              <a:rPr lang="en-US" dirty="0" smtClean="0">
                <a:solidFill>
                  <a:schemeClr val="bg1"/>
                </a:solidFill>
              </a:rPr>
              <a:t>Science Data Products</a:t>
            </a:r>
            <a:endParaRPr lang="en-US" dirty="0">
              <a:solidFill>
                <a:schemeClr val="bg1"/>
              </a:solidFill>
            </a:endParaRPr>
          </a:p>
        </p:txBody>
      </p:sp>
      <p:sp>
        <p:nvSpPr>
          <p:cNvPr id="92" name="TextBox 91"/>
          <p:cNvSpPr txBox="1"/>
          <p:nvPr/>
        </p:nvSpPr>
        <p:spPr>
          <a:xfrm>
            <a:off x="152400" y="2438400"/>
            <a:ext cx="1676400" cy="646331"/>
          </a:xfrm>
          <a:prstGeom prst="rect">
            <a:avLst/>
          </a:prstGeom>
          <a:solidFill>
            <a:schemeClr val="tx1"/>
          </a:solidFill>
          <a:ln>
            <a:solidFill>
              <a:schemeClr val="bg1"/>
            </a:solidFill>
          </a:ln>
        </p:spPr>
        <p:txBody>
          <a:bodyPr wrap="square" rtlCol="0">
            <a:spAutoFit/>
          </a:bodyPr>
          <a:lstStyle/>
          <a:p>
            <a:pPr algn="ctr"/>
            <a:r>
              <a:rPr lang="en-US" dirty="0" smtClean="0">
                <a:solidFill>
                  <a:schemeClr val="bg1"/>
                </a:solidFill>
              </a:rPr>
              <a:t>Instrument Telemetry</a:t>
            </a:r>
            <a:endParaRPr lang="en-US" dirty="0">
              <a:solidFill>
                <a:schemeClr val="bg1"/>
              </a:solidFill>
            </a:endParaRPr>
          </a:p>
        </p:txBody>
      </p:sp>
      <p:cxnSp>
        <p:nvCxnSpPr>
          <p:cNvPr id="97" name="Straight Arrow Connector 96"/>
          <p:cNvCxnSpPr/>
          <p:nvPr/>
        </p:nvCxnSpPr>
        <p:spPr>
          <a:xfrm flipV="1">
            <a:off x="6096000" y="3725670"/>
            <a:ext cx="381000" cy="813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3810000" y="4114800"/>
            <a:ext cx="0" cy="53340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791200" y="4114800"/>
            <a:ext cx="0" cy="53340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713333" y="2819398"/>
            <a:ext cx="11067" cy="381002"/>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381000" y="152400"/>
            <a:ext cx="8229600" cy="9710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Arial" pitchFamily="34" charset="0"/>
                <a:cs typeface="Arial" pitchFamily="34" charset="0"/>
              </a:rPr>
              <a:t>SPOC Structure</a:t>
            </a:r>
            <a:endParaRPr lang="en-US" dirty="0">
              <a:latin typeface="Arial" pitchFamily="34" charset="0"/>
              <a:cs typeface="Arial" pitchFamily="34" charset="0"/>
            </a:endParaRPr>
          </a:p>
        </p:txBody>
      </p:sp>
    </p:spTree>
    <p:extLst>
      <p:ext uri="{BB962C8B-B14F-4D97-AF65-F5344CB8AC3E}">
        <p14:creationId xmlns:p14="http://schemas.microsoft.com/office/powerpoint/2010/main" val="42137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24" y="228600"/>
            <a:ext cx="8839200" cy="1143000"/>
          </a:xfrm>
        </p:spPr>
        <p:txBody>
          <a:bodyPr>
            <a:noAutofit/>
          </a:bodyPr>
          <a:lstStyle/>
          <a:p>
            <a:pPr algn="l"/>
            <a:r>
              <a:rPr lang="en-US" dirty="0" smtClean="0">
                <a:latin typeface="Arial" pitchFamily="34" charset="0"/>
                <a:cs typeface="Arial" pitchFamily="34" charset="0"/>
              </a:rPr>
              <a:t>Operational Interface Agreements (OIAs)</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457200" y="1493837"/>
            <a:ext cx="8153400" cy="4678363"/>
          </a:xfrm>
        </p:spPr>
        <p:txBody>
          <a:bodyPr>
            <a:normAutofit/>
          </a:bodyPr>
          <a:lstStyle/>
          <a:p>
            <a:r>
              <a:rPr lang="en-US" sz="3200" dirty="0" smtClean="0">
                <a:latin typeface="Arial" pitchFamily="34" charset="0"/>
                <a:cs typeface="Arial" pitchFamily="34" charset="0"/>
              </a:rPr>
              <a:t>OIAs are signed receivable/deliverable items between teams and subteams</a:t>
            </a:r>
            <a:r>
              <a:rPr lang="en-US" sz="3200" dirty="0">
                <a:latin typeface="Arial" pitchFamily="34" charset="0"/>
                <a:cs typeface="Arial" pitchFamily="34" charset="0"/>
              </a:rPr>
              <a:t> </a:t>
            </a:r>
            <a:r>
              <a:rPr lang="en-US" sz="3200" dirty="0" smtClean="0">
                <a:latin typeface="Arial" pitchFamily="34" charset="0"/>
                <a:cs typeface="Arial" pitchFamily="34" charset="0"/>
              </a:rPr>
              <a:t>of the operations system that represent necessary products to perform operational processes</a:t>
            </a:r>
          </a:p>
          <a:p>
            <a:r>
              <a:rPr lang="en-US" sz="3200" dirty="0">
                <a:latin typeface="Arial" pitchFamily="34" charset="0"/>
                <a:cs typeface="Arial" pitchFamily="34" charset="0"/>
              </a:rPr>
              <a:t>Goal create and manage OIAs using </a:t>
            </a:r>
            <a:r>
              <a:rPr lang="en-US" sz="3200" dirty="0" smtClean="0">
                <a:latin typeface="Arial" pitchFamily="34" charset="0"/>
                <a:cs typeface="Arial" pitchFamily="34" charset="0"/>
              </a:rPr>
              <a:t>CORE</a:t>
            </a:r>
          </a:p>
          <a:p>
            <a:r>
              <a:rPr lang="en-US" sz="3200" dirty="0" smtClean="0">
                <a:latin typeface="Arial" pitchFamily="34" charset="0"/>
                <a:cs typeface="Arial" pitchFamily="34" charset="0"/>
              </a:rPr>
              <a:t>So far we have about 300 OIAs total</a:t>
            </a:r>
            <a:endParaRPr lang="en-US" sz="3200" dirty="0">
              <a:latin typeface="Arial" pitchFamily="34" charset="0"/>
              <a:cs typeface="Arial" pitchFamily="34" charset="0"/>
            </a:endParaRPr>
          </a:p>
          <a:p>
            <a:endParaRPr lang="en-US" sz="3200" dirty="0" smtClean="0">
              <a:latin typeface="Arial" pitchFamily="34" charset="0"/>
              <a:cs typeface="Arial" pitchFamily="34" charset="0"/>
            </a:endParaRPr>
          </a:p>
          <a:p>
            <a:pPr marL="0" indent="0">
              <a:buNone/>
            </a:pP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242221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8175</TotalTime>
  <Words>693</Words>
  <Application>Microsoft Office PowerPoint</Application>
  <PresentationFormat>On-screen Show (4:3)</PresentationFormat>
  <Paragraphs>120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UTILIZING MODEL-BASED SYSTEMS ENGINEERING TO MODEL DATA PROCESSING IN NASA SPACE MISSIONS </vt:lpstr>
      <vt:lpstr>Presentation Outline</vt:lpstr>
      <vt:lpstr>Mission Objective and Background</vt:lpstr>
      <vt:lpstr>Science Processing &amp; Operations Center (SPOC) </vt:lpstr>
      <vt:lpstr>New approach to Systems Engineering </vt:lpstr>
      <vt:lpstr>Model-based systems engineering</vt:lpstr>
      <vt:lpstr>MBSE at the SPOC</vt:lpstr>
      <vt:lpstr>PowerPoint Presentation</vt:lpstr>
      <vt:lpstr>Operational Interface Agreements (OIAs)</vt:lpstr>
      <vt:lpstr>PowerPoint Presentation</vt:lpstr>
      <vt:lpstr>Physical-Block Diagram</vt:lpstr>
      <vt:lpstr>Physical-Block Diagram - Nodes</vt:lpstr>
      <vt:lpstr>PowerPoint Presentation</vt:lpstr>
      <vt:lpstr>Requirements Hierarchy</vt:lpstr>
      <vt:lpstr>Integrated Requirements Management</vt:lpstr>
      <vt:lpstr>Migrating Requirements</vt:lpstr>
      <vt:lpstr>Benefits of MBSE at the SPOC</vt:lpstr>
      <vt:lpstr>Aspirations</vt:lpstr>
      <vt:lpstr>Acknowledgements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gladys</dc:creator>
  <cp:lastModifiedBy>gladys</cp:lastModifiedBy>
  <cp:revision>75</cp:revision>
  <dcterms:created xsi:type="dcterms:W3CDTF">2012-03-26T22:25:00Z</dcterms:created>
  <dcterms:modified xsi:type="dcterms:W3CDTF">2012-04-12T06:27:53Z</dcterms:modified>
</cp:coreProperties>
</file>